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9" r:id="rId3"/>
  </p:sldMasterIdLst>
  <p:notesMasterIdLst>
    <p:notesMasterId r:id="rId67"/>
  </p:notesMasterIdLst>
  <p:sldIdLst>
    <p:sldId id="293" r:id="rId4"/>
    <p:sldId id="311" r:id="rId5"/>
    <p:sldId id="380" r:id="rId6"/>
    <p:sldId id="381" r:id="rId7"/>
    <p:sldId id="382" r:id="rId8"/>
    <p:sldId id="383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378" r:id="rId38"/>
    <p:sldId id="313" r:id="rId39"/>
    <p:sldId id="322" r:id="rId40"/>
    <p:sldId id="315" r:id="rId41"/>
    <p:sldId id="316" r:id="rId42"/>
    <p:sldId id="384" r:id="rId43"/>
    <p:sldId id="385" r:id="rId44"/>
    <p:sldId id="328" r:id="rId45"/>
    <p:sldId id="329" r:id="rId46"/>
    <p:sldId id="386" r:id="rId47"/>
    <p:sldId id="387" r:id="rId48"/>
    <p:sldId id="325" r:id="rId49"/>
    <p:sldId id="324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30" r:id="rId60"/>
    <p:sldId id="397" r:id="rId61"/>
    <p:sldId id="398" r:id="rId62"/>
    <p:sldId id="399" r:id="rId63"/>
    <p:sldId id="400" r:id="rId64"/>
    <p:sldId id="401" r:id="rId65"/>
    <p:sldId id="285" r:id="rId66"/>
  </p:sldIdLst>
  <p:sldSz cx="4610100" cy="3460750"/>
  <p:notesSz cx="4610100" cy="34607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Intro" id="{F3B1A23F-7B39-4442-BCDE-81AFBEDB7A47}">
          <p14:sldIdLst>
            <p14:sldId id="293"/>
            <p14:sldId id="311"/>
            <p14:sldId id="380"/>
            <p14:sldId id="381"/>
            <p14:sldId id="382"/>
            <p14:sldId id="383"/>
          </p14:sldIdLst>
        </p14:section>
        <p14:section name="Rd" id="{040E5A8B-8D55-47B2-B587-4DCE49568BE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convex" id="{8CCB2E2E-5201-4D69-B54E-67B067371391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gradient descent" id="{20DABA48-5974-4387-9CFE-E24CC1B8DADE}">
          <p14:sldIdLst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Newton" id="{A68575CD-3993-4879-9442-699B54B92827}">
          <p14:sldIdLst>
            <p14:sldId id="282"/>
            <p14:sldId id="283"/>
            <p14:sldId id="284"/>
          </p14:sldIdLst>
        </p14:section>
        <p14:section name="IEEE 754" id="{91872F9E-9DDB-4742-8E8A-BAE9B2BF4CB4}">
          <p14:sldIdLst>
            <p14:sldId id="378"/>
            <p14:sldId id="313"/>
            <p14:sldId id="322"/>
            <p14:sldId id="315"/>
            <p14:sldId id="316"/>
            <p14:sldId id="384"/>
            <p14:sldId id="385"/>
            <p14:sldId id="328"/>
            <p14:sldId id="329"/>
            <p14:sldId id="386"/>
            <p14:sldId id="387"/>
            <p14:sldId id="325"/>
            <p14:sldId id="324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30"/>
            <p14:sldId id="397"/>
            <p14:sldId id="398"/>
            <p14:sldId id="399"/>
            <p14:sldId id="400"/>
            <p14:sldId id="401"/>
          </p14:sldIdLst>
        </p14:section>
        <p14:section name="Conclusion" id="{D047468D-754B-4FCC-ADFE-A7BB9B5CFCAD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0" d="100"/>
          <a:sy n="200" d="100"/>
        </p:scale>
        <p:origin x="144" y="8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9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-6</c:v>
                </c:pt>
                <c:pt idx="1">
                  <c:v>-5.9</c:v>
                </c:pt>
                <c:pt idx="2">
                  <c:v>-5.8000000000000007</c:v>
                </c:pt>
                <c:pt idx="3">
                  <c:v>-5.7000000000000011</c:v>
                </c:pt>
                <c:pt idx="4">
                  <c:v>-5.6000000000000014</c:v>
                </c:pt>
                <c:pt idx="5">
                  <c:v>-5.5000000000000018</c:v>
                </c:pt>
                <c:pt idx="6">
                  <c:v>-5.4000000000000021</c:v>
                </c:pt>
                <c:pt idx="7">
                  <c:v>-5.3000000000000025</c:v>
                </c:pt>
                <c:pt idx="8">
                  <c:v>-5.2000000000000028</c:v>
                </c:pt>
                <c:pt idx="9">
                  <c:v>-5.1000000000000032</c:v>
                </c:pt>
                <c:pt idx="10">
                  <c:v>-5.0000000000000036</c:v>
                </c:pt>
                <c:pt idx="11">
                  <c:v>-4.9000000000000039</c:v>
                </c:pt>
                <c:pt idx="12">
                  <c:v>-4.8000000000000043</c:v>
                </c:pt>
                <c:pt idx="13">
                  <c:v>-4.7000000000000046</c:v>
                </c:pt>
                <c:pt idx="14">
                  <c:v>-4.600000000000005</c:v>
                </c:pt>
                <c:pt idx="15">
                  <c:v>-4.5000000000000053</c:v>
                </c:pt>
                <c:pt idx="16">
                  <c:v>-4.4000000000000057</c:v>
                </c:pt>
                <c:pt idx="17">
                  <c:v>-4.300000000000006</c:v>
                </c:pt>
                <c:pt idx="18">
                  <c:v>-4.2000000000000064</c:v>
                </c:pt>
                <c:pt idx="19">
                  <c:v>-4.1000000000000068</c:v>
                </c:pt>
                <c:pt idx="20">
                  <c:v>-4.0000000000000071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-4</c:v>
                </c:pt>
                <c:pt idx="1">
                  <c:v>-3.8999999999999964</c:v>
                </c:pt>
                <c:pt idx="2">
                  <c:v>-3.7999999999999954</c:v>
                </c:pt>
                <c:pt idx="3">
                  <c:v>-3.6999999999999993</c:v>
                </c:pt>
                <c:pt idx="4">
                  <c:v>-3.6000000000000036</c:v>
                </c:pt>
                <c:pt idx="5">
                  <c:v>-3.5000000000000018</c:v>
                </c:pt>
                <c:pt idx="6">
                  <c:v>-3.400000000000007</c:v>
                </c:pt>
                <c:pt idx="7">
                  <c:v>-3.3000000000000029</c:v>
                </c:pt>
                <c:pt idx="8">
                  <c:v>-3.2000000000000108</c:v>
                </c:pt>
                <c:pt idx="9">
                  <c:v>-3.0999999999999948</c:v>
                </c:pt>
                <c:pt idx="10">
                  <c:v>-2</c:v>
                </c:pt>
                <c:pt idx="11">
                  <c:v>-2.8999999999999981</c:v>
                </c:pt>
                <c:pt idx="12">
                  <c:v>-2.8</c:v>
                </c:pt>
                <c:pt idx="13">
                  <c:v>-2.7000000000000135</c:v>
                </c:pt>
                <c:pt idx="14">
                  <c:v>-2.5999999999999948</c:v>
                </c:pt>
                <c:pt idx="15">
                  <c:v>-2.4999999999999982</c:v>
                </c:pt>
                <c:pt idx="16">
                  <c:v>-2.400000000000007</c:v>
                </c:pt>
                <c:pt idx="17">
                  <c:v>-2.3000000000000087</c:v>
                </c:pt>
                <c:pt idx="18">
                  <c:v>-2.2000000000000064</c:v>
                </c:pt>
                <c:pt idx="19">
                  <c:v>-2.1000000000000045</c:v>
                </c:pt>
                <c:pt idx="20">
                  <c:v>-2.0000000000000071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DD-46CB-926D-4D6075D42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75808"/>
        <c:axId val="54777344"/>
      </c:lineChart>
      <c:catAx>
        <c:axId val="54775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4777344"/>
        <c:crosses val="autoZero"/>
        <c:auto val="1"/>
        <c:lblAlgn val="ctr"/>
        <c:lblOffset val="100"/>
        <c:noMultiLvlLbl val="0"/>
      </c:catAx>
      <c:valAx>
        <c:axId val="54777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47758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AD103-7EE7-45BC-BF4F-4CBC03A81111}" type="datetimeFigureOut">
              <a:rPr lang="en-US" smtClean="0"/>
              <a:t>03-Apr-24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929E2-2166-4AD7-90D6-75B09452D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.4.2/docs/api/java/lang/Float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.4.2/docs/api/java/lang/Float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24071-12F8-4663-A981-81554005997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90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54E5-68B6-4B36-8715-D036F802E0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FC308C-53E2-4A95-8904-4EB7DE64D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FC308C-53E2-4A95-8904-4EB7DE64D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9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73BDA-0242-4BEB-9174-C4F6DAD968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58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54E5-68B6-4B36-8715-D036F802E0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F22B79-71E7-41EA-AF5B-334884FFB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8EC8D-EBCC-4AEC-9202-EAD8A5AD67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15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: == tests</a:t>
            </a:r>
            <a:r>
              <a:rPr lang="en-CA" baseline="0" dirty="0"/>
              <a:t> memory address but equals tests values. NOT QUITE! Here x=+0 and y=-0. But Equals uses </a:t>
            </a:r>
            <a:r>
              <a:rPr lang="en-US" dirty="0" err="1">
                <a:hlinkClick r:id="rId3"/>
              </a:rPr>
              <a:t>floatToIntBits</a:t>
            </a:r>
            <a:r>
              <a:rPr lang="en-US" dirty="0">
                <a:hlinkClick r:id="rId3"/>
              </a:rPr>
              <a:t>(float)</a:t>
            </a:r>
            <a:endParaRPr lang="en-CA" baseline="0" dirty="0"/>
          </a:p>
          <a:p>
            <a:r>
              <a:rPr lang="en-CA" baseline="0" dirty="0"/>
              <a:t>2</a:t>
            </a:r>
            <a:r>
              <a:rPr lang="en-CA" baseline="30000" dirty="0"/>
              <a:t>nd</a:t>
            </a:r>
            <a:r>
              <a:rPr lang="en-CA" baseline="0" dirty="0"/>
              <a:t>: large values: x=10^300</a:t>
            </a:r>
          </a:p>
          <a:p>
            <a:r>
              <a:rPr lang="en-CA" baseline="0" dirty="0"/>
              <a:t>3</a:t>
            </a:r>
            <a:r>
              <a:rPr lang="en-CA" baseline="30000" dirty="0"/>
              <a:t>rd</a:t>
            </a:r>
            <a:r>
              <a:rPr lang="en-CA" baseline="0" dirty="0"/>
              <a:t>: large values: x=10^300 y=-10^300 z=1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05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407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41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471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CA" dirty="0"/>
              <a:t>Accumulation of rounding errors. Java is right. The others follow IEEE 754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5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3BDA-0242-4BEB-9174-C4F6DAD968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: == tests</a:t>
            </a:r>
            <a:r>
              <a:rPr lang="en-CA" baseline="0" dirty="0"/>
              <a:t> memory address but equals tests values. NOT QUITE! Here x=+0 and y=-0. But Equals uses </a:t>
            </a:r>
            <a:r>
              <a:rPr lang="en-US" dirty="0" err="1">
                <a:hlinkClick r:id="rId3"/>
              </a:rPr>
              <a:t>floatToIntBits</a:t>
            </a:r>
            <a:r>
              <a:rPr lang="en-US" dirty="0">
                <a:hlinkClick r:id="rId3"/>
              </a:rPr>
              <a:t>(float)</a:t>
            </a:r>
            <a:endParaRPr lang="en-CA" baseline="0" dirty="0"/>
          </a:p>
          <a:p>
            <a:r>
              <a:rPr lang="en-CA" baseline="0" dirty="0"/>
              <a:t>2</a:t>
            </a:r>
            <a:r>
              <a:rPr lang="en-CA" baseline="30000" dirty="0"/>
              <a:t>nd</a:t>
            </a:r>
            <a:r>
              <a:rPr lang="en-CA" baseline="0" dirty="0"/>
              <a:t>: large values: x=10^300</a:t>
            </a:r>
          </a:p>
          <a:p>
            <a:r>
              <a:rPr lang="en-CA" baseline="0" dirty="0"/>
              <a:t>3</a:t>
            </a:r>
            <a:r>
              <a:rPr lang="en-CA" baseline="30000" dirty="0"/>
              <a:t>rd</a:t>
            </a:r>
            <a:r>
              <a:rPr lang="en-CA" baseline="0" dirty="0"/>
              <a:t>: large values: x=10^300 y=-10^300 z=1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CA" dirty="0"/>
              <a:t>Accumulation of rounding errors. Java is right. The others follow IEEE 754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mathematically, the function is x+2 everywhere except at x=-5</a:t>
            </a:r>
            <a:r>
              <a:rPr lang="en-CA" baseline="0" dirty="0"/>
              <a:t> where it is not defined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73BDA-0242-4BEB-9174-C4F6DAD968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20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6343B9-43F2-4CC0-85F6-77B29C0CD9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6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6878E-E050-439D-9EA1-75CC561F01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DDB3-241C-482B-B69B-6FEC2DA7692A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CBF8-E407-4183-8D14-CB03E84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D428-A1F5-4033-B30D-8698D56D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944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A2E-E944-45DA-8F41-24B8C26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3863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1017-470A-4AAE-BD4B-7399ED27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05AA-2FD1-470F-A359-2233E4358AB8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42703-3373-4CE8-9EF4-A2209700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6177-1F38-403E-8D74-21F3D4D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4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48-0604-498B-A007-3C1C93B2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184253"/>
            <a:ext cx="3976211" cy="6689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0DA0-C919-4AA8-8B2F-17B3B313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45" y="848365"/>
            <a:ext cx="1950288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E7FA-30E8-4811-BE81-5440816D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45" y="1264135"/>
            <a:ext cx="1950288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0E4D1-E3E2-4E0C-A24E-49BE9E63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33863" y="848365"/>
            <a:ext cx="1959893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B40D-C8C3-4F63-B268-AA761363B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33863" y="1264135"/>
            <a:ext cx="1959893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C6499-0146-4508-B21B-9EDF4FE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325A-5335-4AEE-B294-ACFB469EF1CB}" type="datetime1">
              <a:rPr lang="en-US" smtClean="0"/>
              <a:t>03-Apr-24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73BC7-97F4-465C-BCDA-0430BD6C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CEFCF-D573-47C0-83A3-1B64031A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52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6DB-49A8-4E09-A31C-1B27C1C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2CF3-A315-4E2F-9667-BBB7D82C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6DEA-7773-43E0-B607-15FDDD48DC40}" type="datetime1">
              <a:rPr lang="en-US" smtClean="0"/>
              <a:t>03-Apr-24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BF89-8B30-40C2-A9D1-8D6F5971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15F1-7751-49ED-8A5E-942BDAD2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65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699C-6118-4FEA-B351-BE4F0F6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B39-15CE-4C47-A812-3C86EB69AD69}" type="datetime1">
              <a:rPr lang="en-US" smtClean="0"/>
              <a:t>03-Apr-24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57F7-606F-45FD-83BF-3E868FE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5B12-175D-4693-B7DF-4B75D67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7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D6A-B183-4B6F-AA06-B396A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873B-ABCD-4223-8B0B-F666465F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>
              <a:defRPr sz="1210"/>
            </a:lvl1pPr>
            <a:lvl2pPr>
              <a:defRPr sz="1059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2EAD-8F32-44C4-B10E-AC8A3DE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F3A7-0874-40E1-9DAD-A8912359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811-C58A-4353-9724-7D339E659220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AD4CF-6ED8-4A50-A07B-E55A2B68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0B69-8B2D-46F5-82F9-D9CDC8C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8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677-FACE-4822-B2D4-999796E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9B4EF-2964-44C9-900A-C7F50F15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 marL="0" indent="0">
              <a:buNone/>
              <a:defRPr sz="1210"/>
            </a:lvl1pPr>
            <a:lvl2pPr marL="172867" indent="0">
              <a:buNone/>
              <a:defRPr sz="1059"/>
            </a:lvl2pPr>
            <a:lvl3pPr marL="345735" indent="0">
              <a:buNone/>
              <a:defRPr sz="907"/>
            </a:lvl3pPr>
            <a:lvl4pPr marL="518602" indent="0">
              <a:buNone/>
              <a:defRPr sz="756"/>
            </a:lvl4pPr>
            <a:lvl5pPr marL="691469" indent="0">
              <a:buNone/>
              <a:defRPr sz="756"/>
            </a:lvl5pPr>
            <a:lvl6pPr marL="864337" indent="0">
              <a:buNone/>
              <a:defRPr sz="756"/>
            </a:lvl6pPr>
            <a:lvl7pPr marL="1037204" indent="0">
              <a:buNone/>
              <a:defRPr sz="756"/>
            </a:lvl7pPr>
            <a:lvl8pPr marL="1210071" indent="0">
              <a:buNone/>
              <a:defRPr sz="756"/>
            </a:lvl8pPr>
            <a:lvl9pPr marL="1382939" indent="0">
              <a:buNone/>
              <a:defRPr sz="7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5D4A-379D-476E-8E3A-8819F4B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064-D275-4D61-BF63-A776EE32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D983-8EEB-47C9-A455-3F71ADE74E5B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5DF4-B55F-41E0-ACB9-0A8BD072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0ACA-1C7E-48EE-A185-3C3D2F26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90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54F-53C8-43CD-84A7-6D442BA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392B-E07E-4974-BDE6-74B7A9C2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CF9A-5630-4918-87EA-419F72C7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5BFC-F059-4F9C-8292-CD5E357A4D03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3B13-BE16-4E0B-8956-41A0D83E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41A-07BD-4EF5-B1D8-0D70089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31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58AE6-26C6-4E18-BEA6-6372EBF45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99103" y="184253"/>
            <a:ext cx="994053" cy="29328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9137-A271-4E68-943F-A80AE3DE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6944" y="184253"/>
            <a:ext cx="2924532" cy="29328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0216-D86D-4AD9-8EB3-F77F64F3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11CD-F92D-4FBD-BEE9-42EC76B55595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EF2-758B-4CD1-9E14-51683914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602E-B293-4634-898A-DC92FA31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0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758" y="1075076"/>
            <a:ext cx="3918585" cy="7418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515" y="1961092"/>
            <a:ext cx="3227070" cy="88441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0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6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91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22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52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83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13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44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6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4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F8A9-1844-429F-B5F3-4F6BC98EEBD8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66" y="2223853"/>
            <a:ext cx="3918585" cy="687343"/>
          </a:xfrm>
        </p:spPr>
        <p:txBody>
          <a:bodyPr anchor="t"/>
          <a:lstStyle>
            <a:lvl1pPr algn="l">
              <a:defRPr sz="201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166" y="1466814"/>
            <a:ext cx="3918585" cy="757039"/>
          </a:xfrm>
        </p:spPr>
        <p:txBody>
          <a:bodyPr anchor="b"/>
          <a:lstStyle>
            <a:lvl1pPr marL="0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1pPr>
            <a:lvl2pPr marL="230520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2pPr>
            <a:lvl3pPr marL="46104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3pPr>
            <a:lvl4pPr marL="69156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4pPr>
            <a:lvl5pPr marL="92208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5pPr>
            <a:lvl6pPr marL="115260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6pPr>
            <a:lvl7pPr marL="138312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7pPr>
            <a:lvl8pPr marL="161364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8pPr>
            <a:lvl9pPr marL="184416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6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505" y="807509"/>
            <a:ext cx="2036128" cy="2283935"/>
          </a:xfrm>
        </p:spPr>
        <p:txBody>
          <a:bodyPr/>
          <a:lstStyle>
            <a:lvl1pPr>
              <a:defRPr sz="1412"/>
            </a:lvl1pPr>
            <a:lvl2pPr>
              <a:defRPr sz="1210"/>
            </a:lvl2pPr>
            <a:lvl3pPr>
              <a:defRPr sz="1008"/>
            </a:lvl3pPr>
            <a:lvl4pPr>
              <a:defRPr sz="908"/>
            </a:lvl4pPr>
            <a:lvl5pPr>
              <a:defRPr sz="908"/>
            </a:lvl5pPr>
            <a:lvl6pPr>
              <a:defRPr sz="908"/>
            </a:lvl6pPr>
            <a:lvl7pPr>
              <a:defRPr sz="908"/>
            </a:lvl7pPr>
            <a:lvl8pPr>
              <a:defRPr sz="908"/>
            </a:lvl8pPr>
            <a:lvl9pPr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3467" y="807509"/>
            <a:ext cx="2036128" cy="2283935"/>
          </a:xfrm>
        </p:spPr>
        <p:txBody>
          <a:bodyPr/>
          <a:lstStyle>
            <a:lvl1pPr>
              <a:defRPr sz="1412"/>
            </a:lvl1pPr>
            <a:lvl2pPr>
              <a:defRPr sz="1210"/>
            </a:lvl2pPr>
            <a:lvl3pPr>
              <a:defRPr sz="1008"/>
            </a:lvl3pPr>
            <a:lvl4pPr>
              <a:defRPr sz="908"/>
            </a:lvl4pPr>
            <a:lvl5pPr>
              <a:defRPr sz="908"/>
            </a:lvl5pPr>
            <a:lvl6pPr>
              <a:defRPr sz="908"/>
            </a:lvl6pPr>
            <a:lvl7pPr>
              <a:defRPr sz="908"/>
            </a:lvl7pPr>
            <a:lvl8pPr>
              <a:defRPr sz="908"/>
            </a:lvl8pPr>
            <a:lvl9pPr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2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505" y="774663"/>
            <a:ext cx="2036928" cy="322843"/>
          </a:xfrm>
        </p:spPr>
        <p:txBody>
          <a:bodyPr anchor="b"/>
          <a:lstStyle>
            <a:lvl1pPr marL="0" indent="0">
              <a:buNone/>
              <a:defRPr sz="1210" b="1"/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05" y="1097506"/>
            <a:ext cx="2036928" cy="1993937"/>
          </a:xfrm>
        </p:spPr>
        <p:txBody>
          <a:bodyPr/>
          <a:lstStyle>
            <a:lvl1pPr>
              <a:defRPr sz="1210"/>
            </a:lvl1pPr>
            <a:lvl2pPr>
              <a:defRPr sz="1008"/>
            </a:lvl2pPr>
            <a:lvl3pPr>
              <a:defRPr sz="908"/>
            </a:lvl3pPr>
            <a:lvl4pPr>
              <a:defRPr sz="807"/>
            </a:lvl4pPr>
            <a:lvl5pPr>
              <a:defRPr sz="807"/>
            </a:lvl5pPr>
            <a:lvl6pPr>
              <a:defRPr sz="807"/>
            </a:lvl6pPr>
            <a:lvl7pPr>
              <a:defRPr sz="807"/>
            </a:lvl7pPr>
            <a:lvl8pPr>
              <a:defRPr sz="807"/>
            </a:lvl8pPr>
            <a:lvl9pPr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1867" y="774663"/>
            <a:ext cx="2037728" cy="322843"/>
          </a:xfrm>
        </p:spPr>
        <p:txBody>
          <a:bodyPr anchor="b"/>
          <a:lstStyle>
            <a:lvl1pPr marL="0" indent="0">
              <a:buNone/>
              <a:defRPr sz="1210" b="1"/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1867" y="1097506"/>
            <a:ext cx="2037728" cy="1993937"/>
          </a:xfrm>
        </p:spPr>
        <p:txBody>
          <a:bodyPr/>
          <a:lstStyle>
            <a:lvl1pPr>
              <a:defRPr sz="1210"/>
            </a:lvl1pPr>
            <a:lvl2pPr>
              <a:defRPr sz="1008"/>
            </a:lvl2pPr>
            <a:lvl3pPr>
              <a:defRPr sz="908"/>
            </a:lvl3pPr>
            <a:lvl4pPr>
              <a:defRPr sz="807"/>
            </a:lvl4pPr>
            <a:lvl5pPr>
              <a:defRPr sz="807"/>
            </a:lvl5pPr>
            <a:lvl6pPr>
              <a:defRPr sz="807"/>
            </a:lvl6pPr>
            <a:lvl7pPr>
              <a:defRPr sz="807"/>
            </a:lvl7pPr>
            <a:lvl8pPr>
              <a:defRPr sz="807"/>
            </a:lvl8pPr>
            <a:lvl9pPr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0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97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7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5" y="137789"/>
            <a:ext cx="1516691" cy="586405"/>
          </a:xfrm>
        </p:spPr>
        <p:txBody>
          <a:bodyPr anchor="b"/>
          <a:lstStyle>
            <a:lvl1pPr algn="l">
              <a:defRPr sz="10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421" y="137789"/>
            <a:ext cx="2577174" cy="2953654"/>
          </a:xfrm>
        </p:spPr>
        <p:txBody>
          <a:bodyPr/>
          <a:lstStyle>
            <a:lvl1pPr>
              <a:defRPr sz="1613"/>
            </a:lvl1pPr>
            <a:lvl2pPr>
              <a:defRPr sz="1412"/>
            </a:lvl2pPr>
            <a:lvl3pPr>
              <a:defRPr sz="1210"/>
            </a:lvl3pPr>
            <a:lvl4pPr>
              <a:defRPr sz="1008"/>
            </a:lvl4pPr>
            <a:lvl5pPr>
              <a:defRPr sz="1008"/>
            </a:lvl5pPr>
            <a:lvl6pPr>
              <a:defRPr sz="1008"/>
            </a:lvl6pPr>
            <a:lvl7pPr>
              <a:defRPr sz="1008"/>
            </a:lvl7pPr>
            <a:lvl8pPr>
              <a:defRPr sz="1008"/>
            </a:lvl8pPr>
            <a:lvl9pPr>
              <a:defRPr sz="10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505" y="724194"/>
            <a:ext cx="1516691" cy="2367249"/>
          </a:xfrm>
        </p:spPr>
        <p:txBody>
          <a:bodyPr/>
          <a:lstStyle>
            <a:lvl1pPr marL="0" indent="0">
              <a:buNone/>
              <a:defRPr sz="706"/>
            </a:lvl1pPr>
            <a:lvl2pPr marL="230520" indent="0">
              <a:buNone/>
              <a:defRPr sz="605"/>
            </a:lvl2pPr>
            <a:lvl3pPr marL="461040" indent="0">
              <a:buNone/>
              <a:defRPr sz="504"/>
            </a:lvl3pPr>
            <a:lvl4pPr marL="691561" indent="0">
              <a:buNone/>
              <a:defRPr sz="454"/>
            </a:lvl4pPr>
            <a:lvl5pPr marL="922081" indent="0">
              <a:buNone/>
              <a:defRPr sz="454"/>
            </a:lvl5pPr>
            <a:lvl6pPr marL="1152601" indent="0">
              <a:buNone/>
              <a:defRPr sz="454"/>
            </a:lvl6pPr>
            <a:lvl7pPr marL="1383121" indent="0">
              <a:buNone/>
              <a:defRPr sz="454"/>
            </a:lvl7pPr>
            <a:lvl8pPr marL="1613642" indent="0">
              <a:buNone/>
              <a:defRPr sz="454"/>
            </a:lvl8pPr>
            <a:lvl9pPr marL="1844162" indent="0">
              <a:buNone/>
              <a:defRPr sz="4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22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12" y="2422525"/>
            <a:ext cx="2766060" cy="285993"/>
          </a:xfrm>
        </p:spPr>
        <p:txBody>
          <a:bodyPr anchor="b"/>
          <a:lstStyle>
            <a:lvl1pPr algn="l">
              <a:defRPr sz="10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3612" y="309224"/>
            <a:ext cx="2766060" cy="2076450"/>
          </a:xfrm>
        </p:spPr>
        <p:txBody>
          <a:bodyPr/>
          <a:lstStyle>
            <a:lvl1pPr marL="0" indent="0">
              <a:buNone/>
              <a:defRPr sz="1613"/>
            </a:lvl1pPr>
            <a:lvl2pPr marL="230520" indent="0">
              <a:buNone/>
              <a:defRPr sz="1412"/>
            </a:lvl2pPr>
            <a:lvl3pPr marL="461040" indent="0">
              <a:buNone/>
              <a:defRPr sz="1210"/>
            </a:lvl3pPr>
            <a:lvl4pPr marL="691561" indent="0">
              <a:buNone/>
              <a:defRPr sz="1008"/>
            </a:lvl4pPr>
            <a:lvl5pPr marL="922081" indent="0">
              <a:buNone/>
              <a:defRPr sz="1008"/>
            </a:lvl5pPr>
            <a:lvl6pPr marL="1152601" indent="0">
              <a:buNone/>
              <a:defRPr sz="1008"/>
            </a:lvl6pPr>
            <a:lvl7pPr marL="1383121" indent="0">
              <a:buNone/>
              <a:defRPr sz="1008"/>
            </a:lvl7pPr>
            <a:lvl8pPr marL="1613642" indent="0">
              <a:buNone/>
              <a:defRPr sz="1008"/>
            </a:lvl8pPr>
            <a:lvl9pPr marL="1844162" indent="0">
              <a:buNone/>
              <a:defRPr sz="100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612" y="2708518"/>
            <a:ext cx="2766060" cy="406157"/>
          </a:xfrm>
        </p:spPr>
        <p:txBody>
          <a:bodyPr/>
          <a:lstStyle>
            <a:lvl1pPr marL="0" indent="0">
              <a:buNone/>
              <a:defRPr sz="706"/>
            </a:lvl1pPr>
            <a:lvl2pPr marL="230520" indent="0">
              <a:buNone/>
              <a:defRPr sz="605"/>
            </a:lvl2pPr>
            <a:lvl3pPr marL="461040" indent="0">
              <a:buNone/>
              <a:defRPr sz="504"/>
            </a:lvl3pPr>
            <a:lvl4pPr marL="691561" indent="0">
              <a:buNone/>
              <a:defRPr sz="454"/>
            </a:lvl4pPr>
            <a:lvl5pPr marL="922081" indent="0">
              <a:buNone/>
              <a:defRPr sz="454"/>
            </a:lvl5pPr>
            <a:lvl6pPr marL="1152601" indent="0">
              <a:buNone/>
              <a:defRPr sz="454"/>
            </a:lvl6pPr>
            <a:lvl7pPr marL="1383121" indent="0">
              <a:buNone/>
              <a:defRPr sz="454"/>
            </a:lvl7pPr>
            <a:lvl8pPr marL="1613642" indent="0">
              <a:buNone/>
              <a:defRPr sz="454"/>
            </a:lvl8pPr>
            <a:lvl9pPr marL="1844162" indent="0">
              <a:buNone/>
              <a:defRPr sz="4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43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4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2322" y="138591"/>
            <a:ext cx="1037273" cy="2952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0505" y="138591"/>
            <a:ext cx="3034983" cy="2952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1807-8EB3-41F4-99F7-FD6AE7C12BA9}" type="datetime1">
              <a:rPr lang="en-US" smtClean="0"/>
              <a:t>03-Apr-24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032-D155-4345-9842-EF8C860EA8CD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20F75-1F3B-41C7-A229-90512BEC6B74}" type="datetime1">
              <a:rPr lang="en-US" smtClean="0"/>
              <a:t>03-Apr-24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66" y="2223853"/>
            <a:ext cx="3918585" cy="310406"/>
          </a:xfrm>
        </p:spPr>
        <p:txBody>
          <a:bodyPr anchor="t"/>
          <a:lstStyle>
            <a:lvl1pPr algn="l">
              <a:defRPr sz="201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166" y="2068746"/>
            <a:ext cx="3918585" cy="155107"/>
          </a:xfrm>
        </p:spPr>
        <p:txBody>
          <a:bodyPr anchor="b"/>
          <a:lstStyle>
            <a:lvl1pPr marL="0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1pPr>
            <a:lvl2pPr marL="230520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2pPr>
            <a:lvl3pPr marL="46104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3pPr>
            <a:lvl4pPr marL="69156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4pPr>
            <a:lvl5pPr marL="92208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5pPr>
            <a:lvl6pPr marL="115260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6pPr>
            <a:lvl7pPr marL="138312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7pPr>
            <a:lvl8pPr marL="161364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8pPr>
            <a:lvl9pPr marL="184416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0505" y="3218497"/>
            <a:ext cx="1060323" cy="27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7434" y="3218497"/>
            <a:ext cx="1475232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08335" y="3115119"/>
            <a:ext cx="228028" cy="16927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97A-1541-4644-B1A1-F540428B3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566377"/>
            <a:ext cx="3457575" cy="1204854"/>
          </a:xfrm>
        </p:spPr>
        <p:txBody>
          <a:bodyPr anchor="b"/>
          <a:lstStyle>
            <a:lvl1pPr algn="ctr">
              <a:defRPr sz="22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6E5E-111B-4A63-A211-FC8615D12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3" y="1817695"/>
            <a:ext cx="3457575" cy="835547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67" indent="0" algn="ctr">
              <a:buNone/>
              <a:defRPr sz="756"/>
            </a:lvl2pPr>
            <a:lvl3pPr marL="345735" indent="0" algn="ctr">
              <a:buNone/>
              <a:defRPr sz="681"/>
            </a:lvl3pPr>
            <a:lvl4pPr marL="518602" indent="0" algn="ctr">
              <a:buNone/>
              <a:defRPr sz="605"/>
            </a:lvl4pPr>
            <a:lvl5pPr marL="691469" indent="0" algn="ctr">
              <a:buNone/>
              <a:defRPr sz="605"/>
            </a:lvl5pPr>
            <a:lvl6pPr marL="864337" indent="0" algn="ctr">
              <a:buNone/>
              <a:defRPr sz="605"/>
            </a:lvl6pPr>
            <a:lvl7pPr marL="1037204" indent="0" algn="ctr">
              <a:buNone/>
              <a:defRPr sz="605"/>
            </a:lvl7pPr>
            <a:lvl8pPr marL="1210071" indent="0" algn="ctr">
              <a:buNone/>
              <a:defRPr sz="605"/>
            </a:lvl8pPr>
            <a:lvl9pPr marL="1382939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B6CE5-4BD5-402A-8EE2-6BC3989D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B79D-DB17-4182-867E-004373B75482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838A-AC5B-4858-A8E1-F6862847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D0F3-60DC-4D9C-B38A-A09F0A3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247-1848-4605-9983-D4524DE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EE88-BD80-46E7-8425-6021EC35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5746-E866-4B02-A0A4-2462BC31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2042-E075-4848-9795-3C0663045FD9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DE40-17BC-4189-B705-254020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575-AB33-4DA2-B2FE-724DCE6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7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1A2-9A0F-4C03-BCBD-1E252EA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3" y="862785"/>
            <a:ext cx="3976211" cy="1439576"/>
          </a:xfrm>
        </p:spPr>
        <p:txBody>
          <a:bodyPr anchor="b"/>
          <a:lstStyle>
            <a:lvl1pPr>
              <a:defRPr sz="22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0095-A0BD-4B40-B8E7-73308386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543" y="2315979"/>
            <a:ext cx="3976211" cy="757039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6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735" indent="0">
              <a:buNone/>
              <a:defRPr sz="681">
                <a:solidFill>
                  <a:schemeClr val="tx1">
                    <a:tint val="75000"/>
                  </a:schemeClr>
                </a:solidFill>
              </a:defRPr>
            </a:lvl3pPr>
            <a:lvl4pPr marL="51860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46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337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7204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1007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93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626C-152A-4495-AEFF-F2A2C45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B2ABA-2545-4E2F-921A-CD449788B824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8487-FE03-4931-A083-3D416545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2D4-47A1-4114-A529-4D8F1DCE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00" y="72527"/>
            <a:ext cx="375920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557652"/>
            <a:ext cx="3845560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BB417-EA2A-47AB-9C2F-F08D7026788D}" type="datetime1">
              <a:rPr lang="en-US" smtClean="0"/>
              <a:t>03-Apr-24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08335" y="3115119"/>
            <a:ext cx="228028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LM Sans 10"/>
                <a:cs typeface="LM Sans 10"/>
              </a:defRPr>
            </a:lvl1pPr>
          </a:lstStyle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680E8-12FF-4866-A20F-C05D1AC9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" y="184253"/>
            <a:ext cx="3976211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DB12-8E24-4DF3-B508-3CE8AB1A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45" y="921265"/>
            <a:ext cx="3976211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EEDC-253F-482D-82F9-28A5793C8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944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B42E5-0410-43E1-AD00-FDB6469ECC5B}" type="datetime1">
              <a:rPr lang="en-US" smtClean="0"/>
              <a:t>03-Apr-24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C72E4-ACC9-4540-A4FD-17A8ED31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7096" y="3207603"/>
            <a:ext cx="155590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208-FE15-4820-9F00-37167990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55883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345735" rtl="0" eaLnBrk="1" latinLnBrk="0" hangingPunct="1">
        <a:lnSpc>
          <a:spcPct val="90000"/>
        </a:lnSpc>
        <a:spcBef>
          <a:spcPct val="0"/>
        </a:spcBef>
        <a:buNone/>
        <a:defRPr sz="16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34" indent="-86434" algn="l" defTabSz="34573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9" kern="1200">
          <a:solidFill>
            <a:schemeClr val="tx1"/>
          </a:solidFill>
          <a:latin typeface="+mn-lt"/>
          <a:ea typeface="+mn-ea"/>
          <a:cs typeface="+mn-cs"/>
        </a:defRPr>
      </a:lvl1pPr>
      <a:lvl2pPr marL="259301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16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5036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777903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950770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12363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96505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469372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1pPr>
      <a:lvl2pPr marL="17286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2pPr>
      <a:lvl3pPr marL="345735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3pPr>
      <a:lvl4pPr marL="518602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69146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86433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037204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10071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38293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505" y="138590"/>
            <a:ext cx="4149090" cy="57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505" y="807509"/>
            <a:ext cx="4149090" cy="2283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0505" y="3207603"/>
            <a:ext cx="1075690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118" y="3207603"/>
            <a:ext cx="1459865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3905" y="3207603"/>
            <a:ext cx="1075690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461040" rtl="0" eaLnBrk="1" latinLnBrk="0" hangingPunct="1">
        <a:spcBef>
          <a:spcPct val="0"/>
        </a:spcBef>
        <a:buNone/>
        <a:defRPr sz="22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890" indent="-172890" algn="l" defTabSz="461040" rtl="0" eaLnBrk="1" latinLnBrk="0" hangingPunct="1">
        <a:spcBef>
          <a:spcPct val="20000"/>
        </a:spcBef>
        <a:buFont typeface="Arial" pitchFamily="34" charset="0"/>
        <a:buChar char="•"/>
        <a:defRPr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374595" indent="-144075" algn="l" defTabSz="461040" rtl="0" eaLnBrk="1" latinLnBrk="0" hangingPunct="1">
        <a:spcBef>
          <a:spcPct val="20000"/>
        </a:spcBef>
        <a:buFont typeface="Arial" pitchFamily="34" charset="0"/>
        <a:buChar char="–"/>
        <a:defRPr sz="1412" kern="1200">
          <a:solidFill>
            <a:schemeClr val="tx1"/>
          </a:solidFill>
          <a:latin typeface="+mn-lt"/>
          <a:ea typeface="+mn-ea"/>
          <a:cs typeface="+mn-cs"/>
        </a:defRPr>
      </a:lvl2pPr>
      <a:lvl3pPr marL="576301" indent="-115260" algn="l" defTabSz="461040" rtl="0" eaLnBrk="1" latinLnBrk="0" hangingPunct="1">
        <a:spcBef>
          <a:spcPct val="20000"/>
        </a:spcBef>
        <a:buFont typeface="Arial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3pPr>
      <a:lvl4pPr marL="806821" indent="-115260" algn="l" defTabSz="461040" rtl="0" eaLnBrk="1" latinLnBrk="0" hangingPunct="1">
        <a:spcBef>
          <a:spcPct val="20000"/>
        </a:spcBef>
        <a:buFont typeface="Arial" pitchFamily="34" charset="0"/>
        <a:buChar char="–"/>
        <a:defRPr sz="1008" kern="1200">
          <a:solidFill>
            <a:schemeClr val="tx1"/>
          </a:solidFill>
          <a:latin typeface="+mn-lt"/>
          <a:ea typeface="+mn-ea"/>
          <a:cs typeface="+mn-cs"/>
        </a:defRPr>
      </a:lvl4pPr>
      <a:lvl5pPr marL="1037341" indent="-115260" algn="l" defTabSz="461040" rtl="0" eaLnBrk="1" latinLnBrk="0" hangingPunct="1">
        <a:spcBef>
          <a:spcPct val="20000"/>
        </a:spcBef>
        <a:buFont typeface="Arial" pitchFamily="34" charset="0"/>
        <a:buChar char="»"/>
        <a:defRPr sz="1008" kern="1200">
          <a:solidFill>
            <a:schemeClr val="tx1"/>
          </a:solidFill>
          <a:latin typeface="+mn-lt"/>
          <a:ea typeface="+mn-ea"/>
          <a:cs typeface="+mn-cs"/>
        </a:defRPr>
      </a:lvl5pPr>
      <a:lvl6pPr marL="1267861" indent="-115260" algn="l" defTabSz="461040" rtl="0" eaLnBrk="1" latinLnBrk="0" hangingPunct="1">
        <a:spcBef>
          <a:spcPct val="20000"/>
        </a:spcBef>
        <a:buFont typeface="Arial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6pPr>
      <a:lvl7pPr marL="1498382" indent="-115260" algn="l" defTabSz="461040" rtl="0" eaLnBrk="1" latinLnBrk="0" hangingPunct="1">
        <a:spcBef>
          <a:spcPct val="20000"/>
        </a:spcBef>
        <a:buFont typeface="Arial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7pPr>
      <a:lvl8pPr marL="1728902" indent="-115260" algn="l" defTabSz="461040" rtl="0" eaLnBrk="1" latinLnBrk="0" hangingPunct="1">
        <a:spcBef>
          <a:spcPct val="20000"/>
        </a:spcBef>
        <a:buFont typeface="Arial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8pPr>
      <a:lvl9pPr marL="1959422" indent="-115260" algn="l" defTabSz="461040" rtl="0" eaLnBrk="1" latinLnBrk="0" hangingPunct="1">
        <a:spcBef>
          <a:spcPct val="20000"/>
        </a:spcBef>
        <a:buFont typeface="Arial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52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04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156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08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260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312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3642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4162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yilx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thworks.com/help/optim/ug/optimization-toolbox-tutorial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120.png"/><Relationship Id="rId10" Type="http://schemas.openxmlformats.org/officeDocument/2006/relationships/chart" Target="../charts/chart1.xml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slideLayout" Target="../slideLayouts/slideLayout19.xml"/><Relationship Id="rId7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6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slideLayout" Target="../slideLayouts/slideLayout19.xml"/><Relationship Id="rId7" Type="http://schemas.openxmlformats.org/officeDocument/2006/relationships/oleObject" Target="../embeddings/oleObject5.bin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9.wmf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5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lframalpha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585 Optimization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Yves Lucet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4694" y="2040117"/>
                <a:ext cx="3583481" cy="3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345735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1664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1664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min</m:t>
                          </m:r>
                        </m:fName>
                        <m:e>
                          <m:r>
                            <a:rPr lang="en-CA" sz="1664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{</m:t>
                          </m:r>
                          <m:r>
                            <a:rPr lang="en-CA" sz="1664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1664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CA" sz="1664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664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:</m:t>
                          </m:r>
                          <m:r>
                            <a:rPr lang="en-CA" sz="1664" i="1" kern="1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1664" i="1" kern="1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CA" sz="1664" i="1" kern="1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664" i="1" kern="1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≤</m:t>
                          </m:r>
                          <m:r>
                            <a:rPr lang="en-CA" sz="1664" i="1" kern="1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lang="en-CA" sz="1664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lang="en-CA" sz="1664" i="1" kern="12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1664" i="1" kern="1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CA" sz="1664" i="1" kern="1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664" i="1" kern="12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CA" sz="1664" i="1" kern="12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lang="en-CA" sz="1664" i="1" kern="12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lang="en-CA" sz="1664" i="1" kern="1200"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en-CA" sz="1664" i="1" kern="1200"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</m:t>
                          </m:r>
                          <m:r>
                            <a:rPr lang="en-CA" sz="1664" i="1" kern="1200"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  <m:r>
                            <a:rPr lang="en-CA" sz="1664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166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4" y="2040117"/>
                <a:ext cx="3583481" cy="348429"/>
              </a:xfrm>
              <a:prstGeom prst="rect">
                <a:avLst/>
              </a:prstGeom>
              <a:blipFill>
                <a:blip r:embed="rId3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519F1F-8CA3-4F32-8823-E831B310398C}"/>
              </a:ext>
            </a:extLst>
          </p:cNvPr>
          <p:cNvGrpSpPr/>
          <p:nvPr/>
        </p:nvGrpSpPr>
        <p:grpSpPr>
          <a:xfrm>
            <a:off x="3392745" y="433785"/>
            <a:ext cx="1217355" cy="1094652"/>
            <a:chOff x="8972550" y="0"/>
            <a:chExt cx="3219450" cy="289494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D84C40A-E60A-4684-88DB-13B95AF4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2550" y="0"/>
              <a:ext cx="3219450" cy="241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456BA-8EC6-4C45-824C-04B6D0592E64}"/>
                </a:ext>
              </a:extLst>
            </p:cNvPr>
            <p:cNvSpPr txBox="1"/>
            <p:nvPr/>
          </p:nvSpPr>
          <p:spPr>
            <a:xfrm>
              <a:off x="9420225" y="2343834"/>
              <a:ext cx="2324101" cy="551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345735" rtl="0"/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Picture generated on MATLAB using</a:t>
              </a:r>
            </a:p>
            <a:p>
              <a:pPr algn="l" defTabSz="345735" rtl="0"/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 = @(x,y) x.*exp(-x.^2-y.^2)+(x.^2+y.^2)/20;</a:t>
              </a:r>
            </a:p>
            <a:p>
              <a:pPr algn="l" defTabSz="345735" rtl="0"/>
              <a:r>
                <a:rPr lang="en-US" sz="151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fsurf</a:t>
              </a:r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(f,[-2,2],'</a:t>
              </a:r>
              <a:r>
                <a:rPr lang="en-US" sz="151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ShowContours</a:t>
              </a:r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','on’)</a:t>
              </a:r>
            </a:p>
            <a:p>
              <a:pPr algn="l" defTabSz="345735" rtl="0"/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Code example from </a:t>
              </a:r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  <a:hlinkClick r:id="rId6"/>
                </a:rPr>
                <a:t>https://www.mathworks.com/help/optim/ug/optimization-toolbox-tutorial.html</a:t>
              </a:r>
              <a:r>
                <a:rPr lang="en-US" sz="15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0F3288-6CA2-46B5-92DE-86DF2585C24F}"/>
              </a:ext>
            </a:extLst>
          </p:cNvPr>
          <p:cNvSpPr txBox="1"/>
          <p:nvPr/>
        </p:nvSpPr>
        <p:spPr>
          <a:xfrm>
            <a:off x="82838" y="2776764"/>
            <a:ext cx="3716893" cy="30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345735" rtl="0"/>
            <a:r>
              <a:rPr lang="en-US" sz="68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 respectfully acknowledge the </a:t>
            </a:r>
            <a:r>
              <a:rPr lang="en-US" sz="68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Syilx Okanagan Nation </a:t>
            </a:r>
            <a:r>
              <a:rPr lang="en-US" sz="68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 their peoples, in whose traditional, ancestral, unceded territory UBC Okanagan is situated.</a:t>
            </a:r>
          </a:p>
        </p:txBody>
      </p:sp>
      <p:pic>
        <p:nvPicPr>
          <p:cNvPr id="9218" name="Picture 2" descr="Okanagan Nation Alliance">
            <a:hlinkClick r:id="rId7"/>
            <a:extLst>
              <a:ext uri="{FF2B5EF4-FFF2-40B4-BE49-F238E27FC236}">
                <a16:creationId xmlns:a16="http://schemas.microsoft.com/office/drawing/2014/main" id="{6CD2C679-F6A3-4BDF-A666-C45459F5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40" y="2681208"/>
            <a:ext cx="756345" cy="3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2B40-7F16-443E-9937-85781428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6527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34594" y="310234"/>
                <a:ext cx="3414395" cy="100711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254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Assume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6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7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M Sans 10"/>
                      </a:rPr>
                      <m:t>ℝ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,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Euclidean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plane.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5400">
                  <a:lnSpc>
                    <a:spcPct val="100000"/>
                  </a:lnSpc>
                  <a:spcBef>
                    <a:spcPts val="3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Instead</a:t>
                </a:r>
                <a:r>
                  <a:rPr sz="1100" spc="-4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of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(</a:t>
                </a:r>
                <a:r>
                  <a:rPr sz="1100" i="1" spc="-25" dirty="0">
                    <a:latin typeface="LM Sans 10"/>
                    <a:cs typeface="LM Sans 10"/>
                  </a:rPr>
                  <a:t>x</a:t>
                </a:r>
                <a:r>
                  <a:rPr sz="1200" spc="-37" baseline="-10416" dirty="0">
                    <a:latin typeface="LM Mono Prop 10"/>
                    <a:cs typeface="LM Mono Prop 10"/>
                  </a:rPr>
                  <a:t>1</a:t>
                </a:r>
                <a:r>
                  <a:rPr sz="1100" i="1" spc="-25" dirty="0">
                    <a:latin typeface="Verdana"/>
                    <a:cs typeface="Verdana"/>
                  </a:rPr>
                  <a:t>,</a:t>
                </a:r>
                <a:r>
                  <a:rPr sz="1100" i="1" spc="-204" dirty="0">
                    <a:latin typeface="Verdana"/>
                    <a:cs typeface="Verdana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x</a:t>
                </a:r>
                <a:r>
                  <a:rPr sz="1200" baseline="-10416" dirty="0">
                    <a:latin typeface="LM Mono Prop 10"/>
                    <a:cs typeface="LM Mono Prop 10"/>
                  </a:rPr>
                  <a:t>2</a:t>
                </a:r>
                <a:r>
                  <a:rPr sz="1100" dirty="0">
                    <a:latin typeface="LM Sans 10"/>
                    <a:cs typeface="LM Sans 10"/>
                  </a:rPr>
                  <a:t>)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write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(</a:t>
                </a:r>
                <a:r>
                  <a:rPr sz="1100" i="1" spc="-10" dirty="0">
                    <a:latin typeface="LM Sans 10"/>
                    <a:cs typeface="LM Sans 10"/>
                  </a:rPr>
                  <a:t>x</a:t>
                </a:r>
                <a:r>
                  <a:rPr sz="1100" i="1" spc="-10" dirty="0">
                    <a:latin typeface="Verdana"/>
                    <a:cs typeface="Verdana"/>
                  </a:rPr>
                  <a:t>,</a:t>
                </a:r>
                <a:r>
                  <a:rPr sz="1100" i="1" spc="-204" dirty="0">
                    <a:latin typeface="Verdana"/>
                    <a:cs typeface="Verdana"/>
                  </a:rPr>
                  <a:t> </a:t>
                </a:r>
                <a:r>
                  <a:rPr sz="1100" i="1" spc="-20" dirty="0">
                    <a:latin typeface="LM Sans 10"/>
                    <a:cs typeface="LM Sans 10"/>
                  </a:rPr>
                  <a:t>y</a:t>
                </a:r>
                <a:r>
                  <a:rPr sz="1100" i="1" spc="-25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)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(more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convenient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here).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5400">
                  <a:lnSpc>
                    <a:spcPct val="100000"/>
                  </a:lnSpc>
                  <a:spcBef>
                    <a:spcPts val="3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Assume</a:t>
                </a:r>
                <a:r>
                  <a:rPr sz="1100" spc="-5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4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objective</a:t>
                </a:r>
                <a:r>
                  <a:rPr sz="1100" spc="-4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function</a:t>
                </a:r>
                <a:r>
                  <a:rPr sz="1100" spc="-45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is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931544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100" i="1" spc="-10" dirty="0">
                    <a:latin typeface="LM Sans 10"/>
                    <a:cs typeface="LM Sans 10"/>
                  </a:rPr>
                  <a:t>f</a:t>
                </a:r>
                <a:r>
                  <a:rPr sz="1100" i="1" spc="-13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(</a:t>
                </a:r>
                <a:r>
                  <a:rPr sz="1100" i="1" spc="-10" dirty="0">
                    <a:latin typeface="LM Sans 10"/>
                    <a:cs typeface="LM Sans 10"/>
                  </a:rPr>
                  <a:t>x</a:t>
                </a:r>
                <a:r>
                  <a:rPr sz="1100" i="1" spc="-10" dirty="0">
                    <a:latin typeface="Verdana"/>
                    <a:cs typeface="Verdana"/>
                  </a:rPr>
                  <a:t>,</a:t>
                </a:r>
                <a:r>
                  <a:rPr sz="1100" i="1" spc="-204" dirty="0">
                    <a:latin typeface="Verdana"/>
                    <a:cs typeface="Verdana"/>
                  </a:rPr>
                  <a:t> </a:t>
                </a:r>
                <a:r>
                  <a:rPr sz="1100" i="1" spc="-20" dirty="0">
                    <a:latin typeface="LM Sans 10"/>
                    <a:cs typeface="LM Sans 10"/>
                  </a:rPr>
                  <a:t>y</a:t>
                </a:r>
                <a:r>
                  <a:rPr sz="1100" i="1" spc="-25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)</a:t>
                </a:r>
                <a:r>
                  <a:rPr sz="1100" spc="-6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=</a:t>
                </a:r>
                <a:r>
                  <a:rPr sz="1100" spc="-6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2</a:t>
                </a:r>
                <a:r>
                  <a:rPr sz="1100" i="1" spc="-10" dirty="0">
                    <a:latin typeface="LM Sans 10"/>
                    <a:cs typeface="LM Sans 10"/>
                  </a:rPr>
                  <a:t>x</a:t>
                </a:r>
                <a:r>
                  <a:rPr sz="1100" i="1" spc="-270" dirty="0">
                    <a:latin typeface="LM Sans 10"/>
                    <a:cs typeface="LM Sans 10"/>
                  </a:rPr>
                  <a:t> </a:t>
                </a:r>
                <a:r>
                  <a:rPr sz="1200" baseline="31250" dirty="0">
                    <a:latin typeface="LM Mono Prop 10"/>
                    <a:cs typeface="LM Mono Prop 10"/>
                  </a:rPr>
                  <a:t>2</a:t>
                </a:r>
                <a:r>
                  <a:rPr sz="1200" spc="22" baseline="31250" dirty="0">
                    <a:latin typeface="LM Mono Prop 10"/>
                    <a:cs typeface="LM Mono Prop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+</a:t>
                </a:r>
                <a:r>
                  <a:rPr sz="1100" spc="-125" dirty="0">
                    <a:latin typeface="LM Sans 10"/>
                    <a:cs typeface="LM Sans 10"/>
                  </a:rPr>
                  <a:t> </a:t>
                </a:r>
                <a:r>
                  <a:rPr sz="1100" i="1" spc="-20" dirty="0">
                    <a:latin typeface="LM Sans 10"/>
                    <a:cs typeface="LM Sans 10"/>
                  </a:rPr>
                  <a:t>y</a:t>
                </a:r>
                <a:r>
                  <a:rPr sz="1100" i="1" spc="-250" dirty="0">
                    <a:latin typeface="LM Sans 10"/>
                    <a:cs typeface="LM Sans 10"/>
                  </a:rPr>
                  <a:t> </a:t>
                </a:r>
                <a:r>
                  <a:rPr sz="1200" baseline="31250" dirty="0">
                    <a:latin typeface="LM Mono Prop 10"/>
                    <a:cs typeface="LM Mono Prop 10"/>
                  </a:rPr>
                  <a:t>2</a:t>
                </a:r>
                <a:r>
                  <a:rPr sz="1200" spc="22" baseline="31250" dirty="0">
                    <a:latin typeface="LM Mono Prop 10"/>
                    <a:cs typeface="LM Mono Prop 10"/>
                  </a:rPr>
                  <a:t> </a:t>
                </a:r>
                <a:r>
                  <a:rPr sz="1100" i="1" dirty="0">
                    <a:latin typeface="DejaVu Sans Condensed"/>
                    <a:cs typeface="DejaVu Sans Condensed"/>
                  </a:rPr>
                  <a:t>−</a:t>
                </a:r>
                <a:r>
                  <a:rPr sz="1100" i="1" spc="-75" dirty="0">
                    <a:latin typeface="DejaVu Sans Condensed"/>
                    <a:cs typeface="DejaVu Sans Condensed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8</a:t>
                </a:r>
                <a:r>
                  <a:rPr sz="1100" i="1" dirty="0">
                    <a:latin typeface="LM Sans 10"/>
                    <a:cs typeface="LM Sans 10"/>
                  </a:rPr>
                  <a:t>x</a:t>
                </a:r>
                <a:r>
                  <a:rPr sz="1100" i="1" spc="-25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DejaVu Sans Condensed"/>
                    <a:cs typeface="DejaVu Sans Condensed"/>
                  </a:rPr>
                  <a:t>−</a:t>
                </a:r>
                <a:r>
                  <a:rPr sz="1100" i="1" spc="-70" dirty="0">
                    <a:latin typeface="DejaVu Sans Condensed"/>
                    <a:cs typeface="DejaVu Sans Condensed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6</a:t>
                </a:r>
                <a:r>
                  <a:rPr sz="1100" i="1" dirty="0">
                    <a:latin typeface="LM Sans 10"/>
                    <a:cs typeface="LM Sans 10"/>
                  </a:rPr>
                  <a:t>y</a:t>
                </a:r>
                <a:r>
                  <a:rPr sz="1100" i="1" spc="-1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+</a:t>
                </a:r>
                <a:r>
                  <a:rPr sz="1100" spc="-120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16</a:t>
                </a:r>
                <a:r>
                  <a:rPr sz="1100" i="1" spc="-25" dirty="0">
                    <a:latin typeface="Verdana"/>
                    <a:cs typeface="Verdana"/>
                  </a:rPr>
                  <a:t>.</a:t>
                </a:r>
                <a:endParaRPr sz="1100" dirty="0">
                  <a:latin typeface="Verdana"/>
                  <a:cs typeface="Verdana"/>
                </a:endParaRPr>
              </a:p>
              <a:p>
                <a:pPr marL="25400">
                  <a:lnSpc>
                    <a:spcPct val="100000"/>
                  </a:lnSpc>
                  <a:spcBef>
                    <a:spcPts val="535"/>
                  </a:spcBef>
                </a:pPr>
                <a:r>
                  <a:rPr sz="1100" spc="-10" dirty="0">
                    <a:latin typeface="LM Sans 10"/>
                    <a:cs typeface="LM Sans 10"/>
                  </a:rPr>
                  <a:t>WolframAlpha</a:t>
                </a:r>
                <a:r>
                  <a:rPr sz="1100" spc="1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gives: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4" y="310234"/>
                <a:ext cx="3414395" cy="1007110"/>
              </a:xfrm>
              <a:prstGeom prst="rect">
                <a:avLst/>
              </a:prstGeom>
              <a:blipFill>
                <a:blip r:embed="rId2"/>
                <a:stretch>
                  <a:fillRect l="-1964" t="-3636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1175" y="1369512"/>
            <a:ext cx="1745626" cy="1368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7294" y="2809543"/>
            <a:ext cx="39135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b="1" spc="-10" dirty="0">
                <a:latin typeface="LM Sans 10"/>
                <a:cs typeface="LM Sans 10"/>
              </a:rPr>
              <a:t>Visually</a:t>
            </a:r>
            <a:r>
              <a:rPr sz="1100" spc="-10" dirty="0">
                <a:latin typeface="LM Sans 10"/>
                <a:cs typeface="LM Sans 10"/>
              </a:rPr>
              <a:t>,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it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looks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like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f</a:t>
            </a:r>
            <a:r>
              <a:rPr sz="1100" i="1" spc="18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has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unique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minimizer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somewhere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close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to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origin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spc="-45" dirty="0">
                <a:latin typeface="LM Sans 10"/>
                <a:cs typeface="LM Sans 10"/>
              </a:rPr>
              <a:t>(0</a:t>
            </a:r>
            <a:r>
              <a:rPr sz="1100" i="1" spc="-45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0).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7" name="object 7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</a:t>
            </a:r>
            <a:r>
              <a:rPr spc="105" dirty="0"/>
              <a:t> </a:t>
            </a:r>
            <a:r>
              <a:rPr spc="-1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34594" y="391971"/>
                <a:ext cx="3145790" cy="711541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25400" marR="177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visual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observation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confirmed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analytically: Indeed,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70890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3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ar-AE" sz="1100" i="1" spc="-10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ar-AE" sz="1100" i="1" spc="-10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ar-AE" sz="1100" i="1" spc="-10" dirty="0">
                              <a:latin typeface="Cambria Math" panose="02040503050406030204" pitchFamily="18" charset="0"/>
                              <a:cs typeface="Verdana"/>
                            </a:rPr>
                            <m:t>,</m:t>
                          </m:r>
                          <m:r>
                            <a:rPr lang="ar-AE" sz="1100" i="1" spc="-204" dirty="0">
                              <a:latin typeface="Cambria Math" panose="02040503050406030204" pitchFamily="18" charset="0"/>
                              <a:cs typeface="Verdana"/>
                            </a:rPr>
                            <m:t> </m:t>
                          </m:r>
                          <m:r>
                            <a:rPr lang="ar-AE" sz="1100" i="1" spc="-20" dirty="0">
                              <a:latin typeface="Cambria Math" panose="02040503050406030204" pitchFamily="18" charset="0"/>
                              <a:cs typeface="LM Sans 10"/>
                            </a:rPr>
                            <m:t>𝑦</m:t>
                          </m:r>
                          <m:r>
                            <a:rPr lang="ar-AE" sz="1100" i="1" spc="-245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</m:e>
                      </m:d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ar-AE" sz="1100" i="1" spc="-6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100" i="1" spc="-20" dirty="0">
                          <a:latin typeface="Cambria Math" panose="02040503050406030204" pitchFamily="18" charset="0"/>
                          <a:cs typeface="LM Sans 10"/>
                        </a:rPr>
                        <m:t>2</m:t>
                      </m:r>
                      <m:r>
                        <a:rPr lang="ar-AE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ar-AE" sz="1100" i="1" spc="-27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200" i="1" baseline="31250" dirty="0">
                          <a:latin typeface="Cambria Math" panose="02040503050406030204" pitchFamily="18" charset="0"/>
                          <a:cs typeface="LM Mono Prop 10"/>
                        </a:rPr>
                        <m:t>2</m:t>
                      </m:r>
                      <m:r>
                        <a:rPr lang="ar-AE" sz="1200" i="1" spc="22" baseline="31250" dirty="0">
                          <a:latin typeface="Cambria Math" panose="02040503050406030204" pitchFamily="18" charset="0"/>
                          <a:cs typeface="LM Mono Prop 10"/>
                        </a:rPr>
                        <m:t> </m:t>
                      </m:r>
                      <m:r>
                        <a:rPr lang="ar-AE" sz="11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ar-AE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ar-AE" sz="1100" i="1" spc="-25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200" i="1" baseline="31250" dirty="0">
                          <a:latin typeface="Cambria Math" panose="02040503050406030204" pitchFamily="18" charset="0"/>
                          <a:cs typeface="LM Mono Prop 10"/>
                        </a:rPr>
                        <m:t>2</m:t>
                      </m:r>
                      <m:r>
                        <a:rPr lang="ar-AE" sz="1200" i="1" spc="22" baseline="31250" dirty="0">
                          <a:latin typeface="Cambria Math" panose="02040503050406030204" pitchFamily="18" charset="0"/>
                          <a:cs typeface="LM Mono Prop 10"/>
                        </a:rPr>
                        <m:t> 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ar-AE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8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ar-AE" sz="1100" i="1" spc="-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ar-AE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6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ar-AE" sz="1100" i="1" spc="-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1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ar-AE" sz="1100" i="1" spc="-1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ar-AE" sz="1100" i="1" spc="-25" dirty="0">
                          <a:latin typeface="Cambria Math" panose="02040503050406030204" pitchFamily="18" charset="0"/>
                          <a:cs typeface="LM Sans 10"/>
                        </a:rPr>
                        <m:t>16</m:t>
                      </m:r>
                    </m:oMath>
                    <m:oMath xmlns:m="http://schemas.openxmlformats.org/officeDocument/2006/math"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2</m:t>
                      </m:r>
                      <m:sSup>
                        <m:sSupPr>
                          <m:ctrlPr>
                            <a:rPr lang="en-US" sz="1100" b="0" i="1" spc="-25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  <m: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1100" b="0" i="1" spc="-25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d>
                        <m:dPr>
                          <m:ctrlPr>
                            <a:rPr lang="en-US" sz="1100" b="0" i="1" spc="-25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pc="-25" smtClean="0">
                              <a:latin typeface="Cambria Math" panose="02040503050406030204" pitchFamily="18" charset="0"/>
                              <a:cs typeface="LM Sans 10"/>
                            </a:rPr>
                            <m:t>𝑦</m:t>
                          </m:r>
                          <m:r>
                            <a:rPr lang="en-US" sz="1100" b="0" i="1" spc="-25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pPr>
                            <m:e>
                              <m: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1100" b="0" i="1" spc="-25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−</m:t>
                      </m:r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1</m:t>
                      </m:r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≥−</m:t>
                      </m:r>
                      <m:r>
                        <a:rPr lang="en-US" sz="1100" b="0" i="1" spc="-25" smtClean="0">
                          <a:latin typeface="Cambria Math" panose="02040503050406030204" pitchFamily="18" charset="0"/>
                          <a:cs typeface="LM Sans 10"/>
                        </a:rPr>
                        <m:t>1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4" y="391971"/>
                <a:ext cx="3145790" cy="711541"/>
              </a:xfrm>
              <a:prstGeom prst="rect">
                <a:avLst/>
              </a:prstGeom>
              <a:blipFill>
                <a:blip r:embed="rId2"/>
                <a:stretch>
                  <a:fillRect l="-2132" t="-5983" b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/>
              <a:t>and</a:t>
            </a:r>
            <a:r>
              <a:rPr spc="-5" dirty="0"/>
              <a:t> </a:t>
            </a:r>
            <a:r>
              <a:rPr dirty="0"/>
              <a:t>also </a:t>
            </a:r>
            <a:r>
              <a:rPr i="1" spc="-10" dirty="0">
                <a:latin typeface="LM Sans 10"/>
                <a:cs typeface="LM Sans 10"/>
              </a:rPr>
              <a:t>f</a:t>
            </a:r>
            <a:r>
              <a:rPr i="1" spc="-130" dirty="0">
                <a:latin typeface="LM Sans 10"/>
                <a:cs typeface="LM Sans 10"/>
              </a:rPr>
              <a:t> </a:t>
            </a:r>
            <a:r>
              <a:rPr spc="-10" dirty="0"/>
              <a:t>(</a:t>
            </a:r>
            <a:r>
              <a:rPr i="1" spc="-10" dirty="0">
                <a:latin typeface="LM Sans 10"/>
                <a:cs typeface="LM Sans 10"/>
              </a:rPr>
              <a:t>x</a:t>
            </a:r>
            <a:r>
              <a:rPr i="1" spc="-10" dirty="0">
                <a:latin typeface="Verdana"/>
                <a:cs typeface="Verdana"/>
              </a:rPr>
              <a:t>,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i="1" spc="-20" dirty="0">
                <a:latin typeface="LM Sans 10"/>
                <a:cs typeface="LM Sans 10"/>
              </a:rPr>
              <a:t>y</a:t>
            </a:r>
            <a:r>
              <a:rPr i="1" spc="-250" dirty="0">
                <a:latin typeface="LM Sans 10"/>
                <a:cs typeface="LM Sans 10"/>
              </a:rPr>
              <a:t> </a:t>
            </a:r>
            <a:r>
              <a:rPr dirty="0"/>
              <a:t>)</a:t>
            </a:r>
            <a:r>
              <a:rPr spc="-65" dirty="0"/>
              <a:t> </a:t>
            </a:r>
            <a:r>
              <a:rPr dirty="0"/>
              <a:t>=</a:t>
            </a:r>
            <a:r>
              <a:rPr spc="-60" dirty="0"/>
              <a:t> </a:t>
            </a:r>
            <a:r>
              <a:rPr i="1" dirty="0">
                <a:latin typeface="DejaVu Sans Condensed"/>
                <a:cs typeface="DejaVu Sans Condensed"/>
              </a:rPr>
              <a:t>−</a:t>
            </a:r>
            <a:r>
              <a:rPr dirty="0"/>
              <a:t>1 </a:t>
            </a:r>
            <a:r>
              <a:rPr i="1" spc="260" dirty="0">
                <a:latin typeface="DejaVu Sans Condensed"/>
                <a:cs typeface="DejaVu Sans Condensed"/>
              </a:rPr>
              <a:t>⇔</a:t>
            </a:r>
            <a:r>
              <a:rPr i="1" spc="45" dirty="0">
                <a:latin typeface="DejaVu Sans Condensed"/>
                <a:cs typeface="DejaVu Sans Condensed"/>
              </a:rPr>
              <a:t> </a:t>
            </a:r>
            <a:r>
              <a:rPr spc="-10" dirty="0"/>
              <a:t>(</a:t>
            </a:r>
            <a:r>
              <a:rPr i="1" spc="-10" dirty="0">
                <a:latin typeface="LM Sans 10"/>
                <a:cs typeface="LM Sans 10"/>
              </a:rPr>
              <a:t>x</a:t>
            </a:r>
            <a:r>
              <a:rPr i="1" spc="-10" dirty="0">
                <a:latin typeface="Verdana"/>
                <a:cs typeface="Verdana"/>
              </a:rPr>
              <a:t>,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i="1" spc="-20" dirty="0">
                <a:latin typeface="LM Sans 10"/>
                <a:cs typeface="LM Sans 10"/>
              </a:rPr>
              <a:t>y</a:t>
            </a:r>
            <a:r>
              <a:rPr i="1" spc="-250" dirty="0">
                <a:latin typeface="LM Sans 10"/>
                <a:cs typeface="LM Sans 10"/>
              </a:rPr>
              <a:t> </a:t>
            </a:r>
            <a:r>
              <a:rPr dirty="0"/>
              <a:t>)</a:t>
            </a:r>
            <a:r>
              <a:rPr spc="-65" dirty="0"/>
              <a:t> </a:t>
            </a:r>
            <a:r>
              <a:rPr dirty="0"/>
              <a:t>=</a:t>
            </a:r>
            <a:r>
              <a:rPr spc="-60" dirty="0"/>
              <a:t> </a:t>
            </a:r>
            <a:r>
              <a:rPr spc="-45" dirty="0"/>
              <a:t>(2</a:t>
            </a:r>
            <a:r>
              <a:rPr i="1" spc="-45" dirty="0">
                <a:latin typeface="Verdana"/>
                <a:cs typeface="Verdana"/>
              </a:rPr>
              <a:t>,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spc="-25" dirty="0"/>
              <a:t>3).</a:t>
            </a: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/>
              <a:t>This</a:t>
            </a:r>
            <a:r>
              <a:rPr spc="-35" dirty="0"/>
              <a:t> </a:t>
            </a:r>
            <a:r>
              <a:rPr b="1" spc="-10" dirty="0">
                <a:latin typeface="LM Sans 10"/>
                <a:cs typeface="LM Sans 10"/>
              </a:rPr>
              <a:t>proves</a:t>
            </a:r>
            <a:r>
              <a:rPr b="1" spc="-55" dirty="0">
                <a:latin typeface="LM Sans 10"/>
                <a:cs typeface="LM Sans 10"/>
              </a:rPr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spc="-10" dirty="0"/>
              <a:t>(</a:t>
            </a:r>
            <a:r>
              <a:rPr i="1" spc="-10" dirty="0">
                <a:latin typeface="LM Sans 10"/>
                <a:cs typeface="LM Sans 10"/>
              </a:rPr>
              <a:t>x</a:t>
            </a:r>
            <a:r>
              <a:rPr i="1" spc="-10" dirty="0">
                <a:latin typeface="Verdana"/>
                <a:cs typeface="Verdana"/>
              </a:rPr>
              <a:t>,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i="1" spc="-20" dirty="0">
                <a:latin typeface="LM Sans 10"/>
                <a:cs typeface="LM Sans 10"/>
              </a:rPr>
              <a:t>y</a:t>
            </a:r>
            <a:r>
              <a:rPr i="1" spc="-250" dirty="0">
                <a:latin typeface="LM Sans 10"/>
                <a:cs typeface="LM Sans 10"/>
              </a:rPr>
              <a:t> </a:t>
            </a:r>
            <a:r>
              <a:rPr dirty="0"/>
              <a:t>)</a:t>
            </a:r>
            <a:r>
              <a:rPr spc="-75" dirty="0"/>
              <a:t> </a:t>
            </a:r>
            <a:r>
              <a:rPr dirty="0"/>
              <a:t>=</a:t>
            </a:r>
            <a:r>
              <a:rPr spc="-75" dirty="0"/>
              <a:t> </a:t>
            </a:r>
            <a:r>
              <a:rPr spc="-45" dirty="0"/>
              <a:t>(2</a:t>
            </a:r>
            <a:r>
              <a:rPr i="1" spc="-45" dirty="0">
                <a:latin typeface="Verdana"/>
                <a:cs typeface="Verdana"/>
              </a:rPr>
              <a:t>,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dirty="0"/>
              <a:t>3)</a:t>
            </a:r>
            <a:r>
              <a:rPr spc="-1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unique</a:t>
            </a:r>
            <a:r>
              <a:rPr spc="-20" dirty="0"/>
              <a:t> </a:t>
            </a:r>
            <a:r>
              <a:rPr dirty="0"/>
              <a:t>minimizer,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20" dirty="0"/>
              <a:t>that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optimal/minimal</a:t>
            </a:r>
            <a:r>
              <a:rPr spc="-20" dirty="0"/>
              <a:t> </a:t>
            </a:r>
            <a:r>
              <a:rPr dirty="0"/>
              <a:t>value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i="1" spc="-10" dirty="0">
                <a:latin typeface="LM Sans 10"/>
                <a:cs typeface="LM Sans 10"/>
              </a:rPr>
              <a:t>f</a:t>
            </a:r>
            <a:r>
              <a:rPr i="1" spc="-130" dirty="0">
                <a:latin typeface="LM Sans 10"/>
                <a:cs typeface="LM Sans 10"/>
              </a:rPr>
              <a:t> </a:t>
            </a:r>
            <a:r>
              <a:rPr spc="-45" dirty="0"/>
              <a:t>(2</a:t>
            </a:r>
            <a:r>
              <a:rPr i="1" spc="-45" dirty="0">
                <a:latin typeface="Verdana"/>
                <a:cs typeface="Verdana"/>
              </a:rPr>
              <a:t>,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dirty="0"/>
              <a:t>3)</a:t>
            </a:r>
            <a:r>
              <a:rPr spc="-80" dirty="0"/>
              <a:t> </a:t>
            </a:r>
            <a:r>
              <a:rPr dirty="0"/>
              <a:t>=</a:t>
            </a:r>
            <a:r>
              <a:rPr spc="-80" dirty="0"/>
              <a:t> </a:t>
            </a:r>
            <a:r>
              <a:rPr i="1" spc="-25" dirty="0">
                <a:latin typeface="DejaVu Sans Condensed"/>
                <a:cs typeface="DejaVu Sans Condensed"/>
              </a:rPr>
              <a:t>−</a:t>
            </a:r>
            <a:r>
              <a:rPr spc="-25" dirty="0"/>
              <a:t>1.</a:t>
            </a:r>
          </a:p>
          <a:p>
            <a:pPr marL="12700" marR="66675">
              <a:lnSpc>
                <a:spcPct val="102600"/>
              </a:lnSpc>
              <a:spcBef>
                <a:spcPts val="300"/>
              </a:spcBef>
            </a:pPr>
            <a:r>
              <a:rPr dirty="0"/>
              <a:t>As</a:t>
            </a:r>
            <a:r>
              <a:rPr spc="-3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one-</a:t>
            </a:r>
            <a:r>
              <a:rPr dirty="0"/>
              <a:t>dimensional</a:t>
            </a:r>
            <a:r>
              <a:rPr spc="-25" dirty="0"/>
              <a:t> </a:t>
            </a:r>
            <a:r>
              <a:rPr dirty="0"/>
              <a:t>case,</a:t>
            </a:r>
            <a:r>
              <a:rPr spc="-30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dirty="0"/>
              <a:t>proof</a:t>
            </a:r>
            <a:r>
              <a:rPr spc="-25" dirty="0"/>
              <a:t> </a:t>
            </a:r>
            <a:r>
              <a:rPr dirty="0"/>
              <a:t>requires</a:t>
            </a:r>
            <a:r>
              <a:rPr spc="-30" dirty="0"/>
              <a:t> </a:t>
            </a:r>
            <a:r>
              <a:rPr dirty="0"/>
              <a:t>insight</a:t>
            </a:r>
            <a:r>
              <a:rPr spc="-25" dirty="0"/>
              <a:t> </a:t>
            </a:r>
            <a:r>
              <a:rPr dirty="0"/>
              <a:t>—</a:t>
            </a:r>
            <a:r>
              <a:rPr spc="-30" dirty="0"/>
              <a:t> </a:t>
            </a:r>
            <a:r>
              <a:rPr spc="-25" dirty="0"/>
              <a:t>the </a:t>
            </a:r>
            <a:r>
              <a:rPr dirty="0"/>
              <a:t>“right</a:t>
            </a:r>
            <a:r>
              <a:rPr spc="-30" dirty="0"/>
              <a:t> </a:t>
            </a:r>
            <a:r>
              <a:rPr dirty="0"/>
              <a:t>way”</a:t>
            </a:r>
            <a:r>
              <a:rPr spc="-3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look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objective</a:t>
            </a:r>
            <a:r>
              <a:rPr spc="-25" dirty="0"/>
              <a:t> </a:t>
            </a:r>
            <a:r>
              <a:rPr dirty="0"/>
              <a:t>function</a:t>
            </a:r>
            <a:r>
              <a:rPr spc="-30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reveals</a:t>
            </a:r>
            <a:r>
              <a:rPr spc="-30" dirty="0"/>
              <a:t> </a:t>
            </a:r>
            <a:r>
              <a:rPr spc="-25" dirty="0"/>
              <a:t>the </a:t>
            </a:r>
            <a:r>
              <a:rPr dirty="0"/>
              <a:t>minimizer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optimal</a:t>
            </a:r>
            <a:r>
              <a:rPr spc="-30" dirty="0"/>
              <a:t> </a:t>
            </a:r>
            <a:r>
              <a:rPr spc="-10" dirty="0"/>
              <a:t>value.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/>
              <a:t>So</a:t>
            </a:r>
            <a:r>
              <a:rPr spc="-30" dirty="0"/>
              <a:t> </a:t>
            </a: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do</a:t>
            </a:r>
            <a:r>
              <a:rPr spc="-25" dirty="0"/>
              <a:t> </a:t>
            </a:r>
            <a:r>
              <a:rPr dirty="0"/>
              <a:t>if</a:t>
            </a:r>
            <a:r>
              <a:rPr spc="-30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lack</a:t>
            </a:r>
            <a:r>
              <a:rPr spc="-30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spc="-10" dirty="0"/>
              <a:t>insight?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8" name="object 8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48E1422-EB4A-40AF-8427-C9FC7AF42458}"/>
              </a:ext>
            </a:extLst>
          </p:cNvPr>
          <p:cNvSpPr/>
          <p:nvPr/>
        </p:nvSpPr>
        <p:spPr>
          <a:xfrm rot="16200000">
            <a:off x="1558291" y="935871"/>
            <a:ext cx="45719" cy="3810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29D3AC3-8185-4575-A627-F4EEDD6A1761}"/>
              </a:ext>
            </a:extLst>
          </p:cNvPr>
          <p:cNvSpPr/>
          <p:nvPr/>
        </p:nvSpPr>
        <p:spPr>
          <a:xfrm rot="16200000">
            <a:off x="2167891" y="954753"/>
            <a:ext cx="45719" cy="3810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AA9B03-3D60-42A1-9D95-F1A1B8E75A12}"/>
                  </a:ext>
                </a:extLst>
              </p:cNvPr>
              <p:cNvSpPr txBox="1"/>
              <p:nvPr/>
            </p:nvSpPr>
            <p:spPr>
              <a:xfrm>
                <a:off x="1419375" y="1204073"/>
                <a:ext cx="35227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AA9B03-3D60-42A1-9D95-F1A1B8E7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75" y="1204073"/>
                <a:ext cx="352276" cy="200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CAF9E4-4052-4484-92CA-B7D9A6CC3128}"/>
                  </a:ext>
                </a:extLst>
              </p:cNvPr>
              <p:cNvSpPr txBox="1"/>
              <p:nvPr/>
            </p:nvSpPr>
            <p:spPr>
              <a:xfrm>
                <a:off x="2014612" y="1196887"/>
                <a:ext cx="35227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CAF9E4-4052-4484-92CA-B7D9A6CC3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12" y="1196887"/>
                <a:ext cx="352276" cy="20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81278" y="1333536"/>
                <a:ext cx="3246755" cy="393056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245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Calculus</a:t>
                </a:r>
                <a:r>
                  <a:rPr sz="2450" spc="25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 </a:t>
                </a:r>
                <a:r>
                  <a:rPr sz="245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(in</a:t>
                </a:r>
                <a:r>
                  <a:rPr sz="2450" spc="2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5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ℝ</m:t>
                    </m:r>
                    <m:r>
                      <a:rPr lang="en-US" sz="3075" i="1" baseline="2439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EB Garamond 08"/>
                      </a:rPr>
                      <m:t>𝑑</m:t>
                    </m:r>
                  </m:oMath>
                </a14:m>
                <a:r>
                  <a:rPr sz="3075" i="1" spc="-359" baseline="24390" dirty="0">
                    <a:solidFill>
                      <a:srgbClr val="000000"/>
                    </a:solidFill>
                    <a:latin typeface="EB Garamond 08"/>
                    <a:cs typeface="EB Garamond 08"/>
                  </a:rPr>
                  <a:t> </a:t>
                </a:r>
                <a:r>
                  <a:rPr sz="245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)</a:t>
                </a:r>
                <a:r>
                  <a:rPr sz="2450" spc="25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 </a:t>
                </a:r>
                <a:r>
                  <a:rPr sz="2450" spc="-1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revisited</a:t>
                </a:r>
                <a:endParaRPr sz="2450" dirty="0">
                  <a:latin typeface="LM Sans 17"/>
                  <a:cs typeface="LM Sans 17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1278" y="1333536"/>
                <a:ext cx="3246755" cy="393056"/>
              </a:xfrm>
              <a:prstGeom prst="rect">
                <a:avLst/>
              </a:prstGeom>
              <a:blipFill>
                <a:blip r:embed="rId2"/>
                <a:stretch>
                  <a:fillRect l="-4699" t="-18750" r="-5263" b="-4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object 3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4" name="object 4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12177" y="981885"/>
            <a:ext cx="2785745" cy="403225"/>
          </a:xfrm>
          <a:custGeom>
            <a:avLst/>
            <a:gdLst/>
            <a:ahLst/>
            <a:cxnLst/>
            <a:rect l="l" t="t" r="r" b="b"/>
            <a:pathLst>
              <a:path w="2785745" h="403225">
                <a:moveTo>
                  <a:pt x="2785465" y="0"/>
                </a:moveTo>
                <a:lnTo>
                  <a:pt x="0" y="0"/>
                </a:lnTo>
                <a:lnTo>
                  <a:pt x="0" y="403225"/>
                </a:lnTo>
                <a:lnTo>
                  <a:pt x="2785465" y="403225"/>
                </a:lnTo>
                <a:lnTo>
                  <a:pt x="2785465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65" dirty="0"/>
              <a:t> </a:t>
            </a:r>
            <a:r>
              <a:rPr dirty="0"/>
              <a:t>gradient</a:t>
            </a:r>
            <a:r>
              <a:rPr spc="70" dirty="0"/>
              <a:t> </a:t>
            </a:r>
            <a:r>
              <a:rPr dirty="0"/>
              <a:t>and</a:t>
            </a:r>
            <a:r>
              <a:rPr spc="70" dirty="0"/>
              <a:t> </a:t>
            </a:r>
            <a:r>
              <a:rPr dirty="0"/>
              <a:t>Fermat’s</a:t>
            </a:r>
            <a:r>
              <a:rPr spc="70" dirty="0"/>
              <a:t> </a:t>
            </a:r>
            <a:r>
              <a:rPr spc="-20" dirty="0"/>
              <a:t>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47294" y="444981"/>
                <a:ext cx="3755390" cy="940129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(</a:t>
                </a:r>
                <a:r>
                  <a:rPr lang="en-US" sz="1100" spc="-45" dirty="0">
                    <a:latin typeface="LM Sans 10"/>
                    <a:cs typeface="LM Sans 10"/>
                  </a:rPr>
                  <a:t>Fr</a:t>
                </a:r>
                <a:r>
                  <a:rPr lang="en-US" sz="1100" spc="-535" dirty="0">
                    <a:latin typeface="LM Sans 10"/>
                    <a:cs typeface="LM Sans 10"/>
                  </a:rPr>
                  <a:t>´</a:t>
                </a:r>
                <a:r>
                  <a:rPr lang="en-US" sz="1100" spc="-10" dirty="0">
                    <a:latin typeface="LM Sans 10"/>
                    <a:cs typeface="LM Sans 10"/>
                  </a:rPr>
                  <a:t>echet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derivative)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or </a:t>
                </a:r>
                <a:r>
                  <a:rPr lang="en-US" sz="1100" b="1" dirty="0">
                    <a:latin typeface="LM Sans 10"/>
                    <a:cs typeface="LM Sans 10"/>
                  </a:rPr>
                  <a:t>gradient</a:t>
                </a:r>
                <a:r>
                  <a:rPr lang="en-US" sz="1100" b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spc="-25" dirty="0">
                    <a:latin typeface="LM Sans 10"/>
                    <a:cs typeface="LM Sans 10"/>
                  </a:rPr>
                  <a:t>at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(unique)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spc="-10" dirty="0">
                    <a:latin typeface="LM Sans 10"/>
                    <a:cs typeface="LM Sans 10"/>
                  </a:rPr>
                  <a:t>satisfying</a:t>
                </a:r>
              </a:p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:endParaRPr lang="en-US" sz="1100" spc="-10" dirty="0">
                  <a:latin typeface="LM Sans 10"/>
                  <a:cs typeface="LM Sans 10"/>
                </a:endParaRPr>
              </a:p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h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+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 &lt;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∇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,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h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&gt;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444981"/>
                <a:ext cx="3755390" cy="940129"/>
              </a:xfrm>
              <a:prstGeom prst="rect">
                <a:avLst/>
              </a:prstGeom>
              <a:blipFill>
                <a:blip r:embed="rId2"/>
                <a:stretch>
                  <a:fillRect l="-2110" t="-4545" r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 txBox="1"/>
          <p:nvPr/>
        </p:nvSpPr>
        <p:spPr>
          <a:xfrm>
            <a:off x="347294" y="1394014"/>
            <a:ext cx="2355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LM Sans 10"/>
                <a:cs typeface="LM Sans 10"/>
              </a:rPr>
              <a:t>i.e.,</a:t>
            </a:r>
            <a:endParaRPr sz="11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323850" y="1654175"/>
                <a:ext cx="3641090" cy="1378711"/>
              </a:xfrm>
              <a:prstGeom prst="rect">
                <a:avLst/>
              </a:prstGeom>
            </p:spPr>
            <p:txBody>
              <a:bodyPr vert="horz" wrap="square" lIns="0" tIns="99695" rIns="0" bIns="0" rtlCol="0">
                <a:spAutoFit/>
              </a:bodyPr>
              <a:lstStyle/>
              <a:p>
                <a:pPr marL="815340">
                  <a:lnSpc>
                    <a:spcPct val="100000"/>
                  </a:lnSpc>
                  <a:spcBef>
                    <a:spcPts val="785"/>
                  </a:spcBef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 +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 =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DejaVu Sans Condensed"/>
                      </a:rPr>
                      <m:t>⟨</m:t>
                    </m:r>
                    <m:r>
                      <m:rPr>
                        <m:sty m:val="p"/>
                      </m:rPr>
                      <a:rPr lang="en-US" sz="1100" i="0" spc="85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⟩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𝑜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1100" b="0" i="1" dirty="0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  <a:cs typeface="LM Sans 10"/>
                          </a:rPr>
                          <m:t>h</m:t>
                        </m:r>
                      </m:e>
                    </m:d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|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.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 marL="38100" marR="30480">
                  <a:lnSpc>
                    <a:spcPct val="147900"/>
                  </a:lnSpc>
                  <a:spcBef>
                    <a:spcPts val="5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On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real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line,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had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)=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b="0" i="1" spc="-10" dirty="0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b="0" i="1" spc="-130" dirty="0" smtClean="0">
                        <a:latin typeface="Cambria Math" panose="02040503050406030204" pitchFamily="18" charset="0"/>
                        <a:cs typeface="LM Sans 10"/>
                      </a:rPr>
                      <m:t>′</m:t>
                    </m:r>
                    <m:r>
                      <a:rPr lang="en-US" sz="1100" i="1" spc="-3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3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·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𝑜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(|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DejaVu Sans Condensed"/>
                      </a:rPr>
                      <m:t>|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spc="-10" dirty="0">
                    <a:latin typeface="LM Sans 10"/>
                    <a:cs typeface="LM Sans 10"/>
                  </a:rPr>
                  <a:t>. </a:t>
                </a:r>
                <a:r>
                  <a:rPr lang="en-US" sz="1100" dirty="0">
                    <a:latin typeface="LM Sans 10"/>
                    <a:cs typeface="LM Sans 10"/>
                  </a:rPr>
                  <a:t>Exactly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like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one-</a:t>
                </a:r>
                <a:r>
                  <a:rPr lang="en-US" sz="1100" dirty="0">
                    <a:latin typeface="LM Sans 10"/>
                    <a:cs typeface="LM Sans 10"/>
                  </a:rPr>
                  <a:t>dimensional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case,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prove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 marR="112395">
                  <a:lnSpc>
                    <a:spcPct val="102600"/>
                  </a:lnSpc>
                  <a:spcBef>
                    <a:spcPts val="595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Fermat’s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rule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(Fermat’s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theorem</a:t>
                </a:r>
                <a:r>
                  <a:rPr lang="en-US" sz="1100" b="1" spc="-4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on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stationary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points)</a:t>
                </a:r>
                <a:r>
                  <a:rPr lang="en-US" sz="1100" spc="-10" dirty="0">
                    <a:latin typeface="LM Sans 10"/>
                    <a:cs typeface="LM Sans 10"/>
                  </a:rPr>
                  <a:t>. </a:t>
                </a: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maximizer)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,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either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b="0" i="1" spc="-10" dirty="0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or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doesn’t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exist.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654175"/>
                <a:ext cx="3641090" cy="1378711"/>
              </a:xfrm>
              <a:prstGeom prst="rect">
                <a:avLst/>
              </a:prstGeom>
              <a:blipFill>
                <a:blip r:embed="rId3"/>
                <a:stretch>
                  <a:fillRect l="-1340" r="-1843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object 15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16" name="object 16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Partial</a:t>
            </a:r>
            <a:r>
              <a:rPr spc="-35" dirty="0"/>
              <a:t> </a:t>
            </a:r>
            <a:r>
              <a:rPr spc="-10" dirty="0"/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30249" y="384112"/>
                <a:ext cx="3832860" cy="715260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Finding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b="0" i="1" spc="-10" dirty="0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challenging,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but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“nice”,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boils </a:t>
                </a:r>
                <a:r>
                  <a:rPr lang="en-US" sz="1100" dirty="0">
                    <a:latin typeface="LM Sans 10"/>
                    <a:cs typeface="LM Sans 10"/>
                  </a:rPr>
                  <a:t>down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one-</a:t>
                </a:r>
                <a:r>
                  <a:rPr lang="en-US" sz="1100" dirty="0">
                    <a:latin typeface="LM Sans 10"/>
                    <a:cs typeface="LM Sans 10"/>
                  </a:rPr>
                  <a:t>dimensional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calculus:</a:t>
                </a:r>
              </a:p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pc="-10" smtClean="0">
                          <a:latin typeface="Cambria Math" panose="02040503050406030204" pitchFamily="18" charset="0"/>
                          <a:cs typeface="LM Sans 10"/>
                        </a:rPr>
                        <m:t>∇</m:t>
                      </m:r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=(</m:t>
                      </m:r>
                      <m:f>
                        <m:f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𝑑</m:t>
                          </m:r>
                        </m:num>
                        <m:den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,…,</m:t>
                      </m:r>
                      <m:f>
                        <m:f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𝑑</m:t>
                          </m:r>
                        </m:num>
                        <m:den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lang="en-US" sz="1100" spc="-1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49" y="384112"/>
                <a:ext cx="3832860" cy="715260"/>
              </a:xfrm>
              <a:prstGeom prst="rect">
                <a:avLst/>
              </a:prstGeom>
              <a:blipFill>
                <a:blip r:embed="rId2"/>
                <a:stretch>
                  <a:fillRect l="-1908" t="-5983"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47294" y="1301608"/>
                <a:ext cx="2686050" cy="487441"/>
              </a:xfrm>
              <a:prstGeom prst="rect">
                <a:avLst/>
              </a:prstGeom>
            </p:spPr>
            <p:txBody>
              <a:bodyPr vert="horz" wrap="square" lIns="0" tIns="3556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28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directional</a:t>
                </a:r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derivative</a:t>
                </a:r>
              </a:p>
              <a:p>
                <a:pPr marL="12700">
                  <a:lnSpc>
                    <a:spcPct val="100000"/>
                  </a:lnSpc>
                  <a:spcBef>
                    <a:spcPts val="280"/>
                  </a:spcBef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&lt;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  <a:cs typeface="Trebuchet MS"/>
                      </a:rPr>
                      <m:t>∇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h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&gt; =(</m:t>
                    </m:r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𝑑</m:t>
                        </m:r>
                      </m:num>
                      <m:den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𝑑𝑡</m:t>
                        </m:r>
                      </m:den>
                    </m:f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Trebuchet MS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)(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0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Trebuchet MS"/>
                      </a:rPr>
                      <m:t>)</m:t>
                    </m:r>
                  </m:oMath>
                </a14:m>
                <a:r>
                  <a:rPr lang="en-US" sz="1100" dirty="0">
                    <a:latin typeface="Trebuchet MS"/>
                    <a:cs typeface="Trebuchet MS"/>
                  </a:rPr>
                  <a:t> </a:t>
                </a:r>
                <a:endParaRPr sz="1100" dirty="0"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1301608"/>
                <a:ext cx="2686050" cy="487441"/>
              </a:xfrm>
              <a:prstGeom prst="rect">
                <a:avLst/>
              </a:prstGeom>
              <a:blipFill>
                <a:blip r:embed="rId3"/>
                <a:stretch>
                  <a:fillRect l="-2948" t="-3797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 txBox="1"/>
          <p:nvPr/>
        </p:nvSpPr>
        <p:spPr>
          <a:xfrm>
            <a:off x="347294" y="1869298"/>
            <a:ext cx="3757929" cy="8661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dirty="0">
                <a:latin typeface="LM Sans 10"/>
                <a:cs typeface="LM Sans 10"/>
              </a:rPr>
              <a:t>where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h</a:t>
            </a:r>
            <a:r>
              <a:rPr sz="1100" i="1" spc="-45" dirty="0">
                <a:latin typeface="LM Sans 10"/>
                <a:cs typeface="LM Sans 10"/>
              </a:rPr>
              <a:t> </a:t>
            </a:r>
            <a:r>
              <a:rPr sz="1100" i="1" spc="-145" dirty="0">
                <a:latin typeface="DejaVu Sans Condensed"/>
                <a:cs typeface="DejaVu Sans Condensed"/>
              </a:rPr>
              <a:t>∈</a:t>
            </a:r>
            <a:r>
              <a:rPr sz="1100" i="1" spc="-15" dirty="0">
                <a:latin typeface="DejaVu Sans Condensed"/>
                <a:cs typeface="DejaVu Sans Condensed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X</a:t>
            </a:r>
            <a:r>
              <a:rPr sz="1100" i="1" spc="-220" dirty="0">
                <a:latin typeface="LM Sans 10"/>
                <a:cs typeface="LM Sans 10"/>
              </a:rPr>
              <a:t> </a:t>
            </a:r>
            <a:r>
              <a:rPr sz="1100" spc="-50" dirty="0">
                <a:latin typeface="LM Sans 10"/>
                <a:cs typeface="LM Sans 10"/>
              </a:rPr>
              <a:t>.</a:t>
            </a:r>
            <a:endParaRPr sz="1100" dirty="0">
              <a:latin typeface="LM Sans 10"/>
              <a:cs typeface="LM Sans 10"/>
            </a:endParaRPr>
          </a:p>
          <a:p>
            <a:pPr marL="12700" marR="5080">
              <a:lnSpc>
                <a:spcPct val="102600"/>
              </a:lnSpc>
              <a:spcBef>
                <a:spcPts val="595"/>
              </a:spcBef>
            </a:pPr>
            <a:r>
              <a:rPr sz="1100" dirty="0">
                <a:latin typeface="LM Sans 10"/>
                <a:cs typeface="LM Sans 10"/>
              </a:rPr>
              <a:t>No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worries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if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you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are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rusty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on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Calculus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III: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Software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can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help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to </a:t>
            </a:r>
            <a:r>
              <a:rPr sz="1100" dirty="0">
                <a:latin typeface="LM Sans 10"/>
                <a:cs typeface="LM Sans 10"/>
              </a:rPr>
              <a:t>find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gradients,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for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algorithms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just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need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“black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box”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50" dirty="0">
                <a:latin typeface="LM Sans 10"/>
                <a:cs typeface="LM Sans 10"/>
              </a:rPr>
              <a:t>— </a:t>
            </a:r>
            <a:r>
              <a:rPr sz="1100" dirty="0">
                <a:latin typeface="LM Sans 10"/>
                <a:cs typeface="LM Sans 10"/>
              </a:rPr>
              <a:t>we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often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don’t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need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to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know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their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precise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analytical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spc="-20" dirty="0">
                <a:latin typeface="LM Sans 10"/>
                <a:cs typeface="LM Sans 10"/>
              </a:rPr>
              <a:t>form.</a:t>
            </a:r>
            <a:endParaRPr sz="1100" dirty="0">
              <a:latin typeface="LM Sans 10"/>
              <a:cs typeface="LM Sans 1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14" name="object 14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5716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</a:t>
            </a:r>
            <a:r>
              <a:rPr spc="105" dirty="0"/>
              <a:t> </a:t>
            </a:r>
            <a:r>
              <a:rPr spc="-10" dirty="0"/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227746"/>
            <a:ext cx="3032760" cy="739883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40"/>
              </a:spcBef>
            </a:pPr>
            <a:r>
              <a:rPr sz="1100" dirty="0">
                <a:latin typeface="LM Sans 10"/>
                <a:cs typeface="LM Sans 10"/>
              </a:rPr>
              <a:t>Consider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again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example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from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above:</a:t>
            </a:r>
            <a:endParaRPr sz="1100" dirty="0">
              <a:latin typeface="LM Sans 10"/>
              <a:cs typeface="LM Sans 10"/>
            </a:endParaRPr>
          </a:p>
          <a:p>
            <a:pPr marL="25400" marR="17780" indent="906144">
              <a:lnSpc>
                <a:spcPct val="148400"/>
              </a:lnSpc>
            </a:pPr>
            <a:r>
              <a:rPr sz="1100" i="1" spc="-10" dirty="0">
                <a:latin typeface="LM Sans 10"/>
                <a:cs typeface="LM Sans 10"/>
              </a:rPr>
              <a:t>f</a:t>
            </a:r>
            <a:r>
              <a:rPr sz="1100" i="1" spc="-1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2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270" dirty="0">
                <a:latin typeface="LM Sans 10"/>
                <a:cs typeface="LM Sans 10"/>
              </a:rPr>
              <a:t> </a:t>
            </a:r>
            <a:r>
              <a:rPr sz="1200" baseline="31250" dirty="0">
                <a:latin typeface="LM Mono Prop 10"/>
                <a:cs typeface="LM Mono Prop 10"/>
              </a:rPr>
              <a:t>2</a:t>
            </a:r>
            <a:r>
              <a:rPr sz="1200" spc="22" baseline="31250" dirty="0">
                <a:latin typeface="LM Mono Prop 10"/>
                <a:cs typeface="LM Mono Prop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+</a:t>
            </a:r>
            <a:r>
              <a:rPr sz="1100" spc="-125" dirty="0">
                <a:latin typeface="LM Sans 10"/>
                <a:cs typeface="LM Sans 10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200" baseline="31250" dirty="0">
                <a:latin typeface="LM Mono Prop 10"/>
                <a:cs typeface="LM Mono Prop 10"/>
              </a:rPr>
              <a:t>2</a:t>
            </a:r>
            <a:r>
              <a:rPr sz="1200" spc="22" baseline="31250" dirty="0">
                <a:latin typeface="LM Mono Prop 10"/>
                <a:cs typeface="LM Mono Prop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5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8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0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6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-1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+</a:t>
            </a:r>
            <a:r>
              <a:rPr sz="1100" spc="-120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16</a:t>
            </a:r>
            <a:r>
              <a:rPr sz="1100" i="1" spc="-25" dirty="0">
                <a:latin typeface="Verdana"/>
                <a:cs typeface="Verdana"/>
              </a:rPr>
              <a:t>. </a:t>
            </a:r>
            <a:br>
              <a:rPr lang="en-US" sz="1100" i="1" spc="-25" dirty="0">
                <a:latin typeface="Verdana"/>
                <a:cs typeface="Verdana"/>
              </a:rPr>
            </a:br>
            <a:r>
              <a:rPr sz="1100" dirty="0">
                <a:latin typeface="LM Sans 10"/>
                <a:cs typeface="LM Sans 10"/>
              </a:rPr>
              <a:t>This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function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i="1" spc="-10" dirty="0">
                <a:latin typeface="LM Sans 10"/>
                <a:cs typeface="LM Sans 10"/>
              </a:rPr>
              <a:t>differentiable</a:t>
            </a:r>
            <a:r>
              <a:rPr sz="1100" i="1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everywhere</a:t>
            </a:r>
            <a:r>
              <a:rPr sz="1100" dirty="0">
                <a:latin typeface="LM Sans 10"/>
                <a:cs typeface="LM Sans 10"/>
              </a:rPr>
              <a:t>;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indeed,</a:t>
            </a:r>
            <a:endParaRPr sz="1100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483" y="962557"/>
            <a:ext cx="1403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i="1" u="sng" spc="-60" dirty="0">
                <a:uFill>
                  <a:solidFill>
                    <a:srgbClr val="000000"/>
                  </a:solidFill>
                </a:uFill>
                <a:latin typeface="LM Sans 8"/>
                <a:cs typeface="LM Sans 8"/>
              </a:rPr>
              <a:t>d</a:t>
            </a:r>
            <a:r>
              <a:rPr sz="800" i="1" u="sng" spc="500" dirty="0">
                <a:uFill>
                  <a:solidFill>
                    <a:srgbClr val="000000"/>
                  </a:solidFill>
                </a:uFill>
                <a:latin typeface="LM Sans 8"/>
                <a:cs typeface="LM Sans 8"/>
              </a:rPr>
              <a:t> </a:t>
            </a:r>
            <a:endParaRPr sz="80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5726" y="962557"/>
            <a:ext cx="1416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i="1" u="sng" spc="-50" dirty="0">
                <a:uFill>
                  <a:solidFill>
                    <a:srgbClr val="000000"/>
                  </a:solidFill>
                </a:uFill>
                <a:latin typeface="LM Sans 8"/>
                <a:cs typeface="LM Sans 8"/>
              </a:rPr>
              <a:t>d</a:t>
            </a:r>
            <a:r>
              <a:rPr sz="800" i="1" u="sng" spc="500" dirty="0">
                <a:uFill>
                  <a:solidFill>
                    <a:srgbClr val="000000"/>
                  </a:solidFill>
                </a:uFill>
                <a:latin typeface="LM Sans 8"/>
                <a:cs typeface="LM Sans 8"/>
              </a:rPr>
              <a:t> </a:t>
            </a:r>
            <a:endParaRPr sz="80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483" y="1064881"/>
            <a:ext cx="15443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5575" algn="l"/>
              </a:tabLst>
            </a:pPr>
            <a:r>
              <a:rPr sz="800" i="1" spc="-25" dirty="0">
                <a:latin typeface="LM Sans 8"/>
                <a:cs typeface="LM Sans 8"/>
              </a:rPr>
              <a:t>dx</a:t>
            </a:r>
            <a:r>
              <a:rPr sz="800" i="1" dirty="0">
                <a:latin typeface="LM Sans 8"/>
                <a:cs typeface="LM Sans 8"/>
              </a:rPr>
              <a:t>	</a:t>
            </a:r>
            <a:r>
              <a:rPr sz="800" i="1" spc="-25" dirty="0">
                <a:latin typeface="LM Sans 8"/>
                <a:cs typeface="LM Sans 8"/>
              </a:rPr>
              <a:t>dy</a:t>
            </a:r>
            <a:endParaRPr sz="80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023" y="979791"/>
            <a:ext cx="28606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27480" algn="l"/>
              </a:tabLst>
            </a:pPr>
            <a:r>
              <a:rPr sz="1100" i="1" spc="-10" dirty="0">
                <a:latin typeface="LM Sans 10"/>
                <a:cs typeface="LM Sans 10"/>
              </a:rPr>
              <a:t>f</a:t>
            </a:r>
            <a:r>
              <a:rPr sz="1100" i="1" spc="-1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4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5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8 </a:t>
            </a:r>
            <a:r>
              <a:rPr sz="1100" spc="-25" dirty="0">
                <a:latin typeface="LM Sans 10"/>
                <a:cs typeface="LM Sans 10"/>
              </a:rPr>
              <a:t>and</a:t>
            </a:r>
            <a:r>
              <a:rPr sz="1100" dirty="0">
                <a:latin typeface="LM Sans 10"/>
                <a:cs typeface="LM Sans 10"/>
              </a:rPr>
              <a:t>	</a:t>
            </a:r>
            <a:r>
              <a:rPr sz="1100" i="1" spc="-10" dirty="0">
                <a:latin typeface="LM Sans 10"/>
                <a:cs typeface="LM Sans 10"/>
              </a:rPr>
              <a:t>f</a:t>
            </a:r>
            <a:r>
              <a:rPr sz="1100" i="1" spc="-1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2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-10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5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6; </a:t>
            </a:r>
            <a:r>
              <a:rPr sz="1100" spc="-10" dirty="0">
                <a:latin typeface="LM Sans 10"/>
                <a:cs typeface="LM Sans 10"/>
              </a:rPr>
              <a:t>hence,</a:t>
            </a:r>
            <a:endParaRPr sz="1100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1146033"/>
            <a:ext cx="3802379" cy="19088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118235">
              <a:lnSpc>
                <a:spcPct val="100000"/>
              </a:lnSpc>
              <a:spcBef>
                <a:spcPts val="740"/>
              </a:spcBef>
            </a:pPr>
            <a:r>
              <a:rPr sz="1100" i="1" spc="114" dirty="0">
                <a:latin typeface="DejaVu Sans Condensed"/>
                <a:cs typeface="DejaVu Sans Condensed"/>
              </a:rPr>
              <a:t>∇</a:t>
            </a:r>
            <a:r>
              <a:rPr sz="1100" i="1" spc="114" dirty="0">
                <a:latin typeface="LM Sans 10"/>
                <a:cs typeface="LM Sans 10"/>
              </a:rPr>
              <a:t>f</a:t>
            </a:r>
            <a:r>
              <a:rPr sz="1100" i="1" spc="-1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(4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-20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0" dirty="0">
                <a:latin typeface="DejaVu Sans Condensed"/>
                <a:cs typeface="DejaVu Sans Condensed"/>
              </a:rPr>
              <a:t> </a:t>
            </a:r>
            <a:r>
              <a:rPr sz="1100" spc="-60" dirty="0">
                <a:latin typeface="LM Sans 10"/>
                <a:cs typeface="LM Sans 10"/>
              </a:rPr>
              <a:t>8</a:t>
            </a:r>
            <a:r>
              <a:rPr sz="1100" i="1" spc="-6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dirty="0">
                <a:latin typeface="LM Sans 10"/>
                <a:cs typeface="LM Sans 10"/>
              </a:rPr>
              <a:t>2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-5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0" dirty="0">
                <a:latin typeface="DejaVu Sans Condensed"/>
                <a:cs typeface="DejaVu Sans Condensed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6)</a:t>
            </a:r>
            <a:r>
              <a:rPr sz="1100" i="1" spc="-25" dirty="0">
                <a:latin typeface="Verdana"/>
                <a:cs typeface="Verdana"/>
              </a:rPr>
              <a:t>.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02600"/>
              </a:lnSpc>
              <a:spcBef>
                <a:spcPts val="605"/>
              </a:spcBef>
            </a:pPr>
            <a:r>
              <a:rPr sz="1100" spc="-10" dirty="0">
                <a:latin typeface="LM Sans 10"/>
                <a:cs typeface="LM Sans 10"/>
              </a:rPr>
              <a:t>(Actually,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gradient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column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vector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but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for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convenience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we </a:t>
            </a:r>
            <a:r>
              <a:rPr sz="1100" dirty="0">
                <a:latin typeface="LM Sans 10"/>
                <a:cs typeface="LM Sans 10"/>
              </a:rPr>
              <a:t>often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write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it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row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vector.)</a:t>
            </a:r>
            <a:endParaRPr sz="1100">
              <a:latin typeface="LM Sans 10"/>
              <a:cs typeface="LM Sans 10"/>
            </a:endParaRPr>
          </a:p>
          <a:p>
            <a:pPr marL="12700" marR="40005">
              <a:lnSpc>
                <a:spcPct val="102600"/>
              </a:lnSpc>
            </a:pPr>
            <a:r>
              <a:rPr sz="1100" dirty="0">
                <a:latin typeface="LM Sans 10"/>
                <a:cs typeface="LM Sans 10"/>
              </a:rPr>
              <a:t>In</a:t>
            </a:r>
            <a:r>
              <a:rPr sz="1100" spc="-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light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of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Fermat’s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rule,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set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gradient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equal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to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0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i="1" spc="-145" dirty="0">
                <a:latin typeface="DejaVu Sans Condensed"/>
                <a:cs typeface="DejaVu Sans Condensed"/>
              </a:rPr>
              <a:t>∈</a:t>
            </a:r>
            <a:r>
              <a:rPr sz="1100" i="1" spc="-15" dirty="0">
                <a:latin typeface="DejaVu Sans Condensed"/>
                <a:cs typeface="DejaVu Sans Condensed"/>
              </a:rPr>
              <a:t> 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105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and </a:t>
            </a:r>
            <a:r>
              <a:rPr sz="1100" dirty="0">
                <a:latin typeface="LM Sans 10"/>
                <a:cs typeface="LM Sans 10"/>
              </a:rPr>
              <a:t>solve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for</a:t>
            </a:r>
            <a:r>
              <a:rPr sz="1100" spc="-1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8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:</a:t>
            </a:r>
            <a:r>
              <a:rPr sz="1100" spc="10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4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75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8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0</a:t>
            </a:r>
            <a:r>
              <a:rPr sz="1100" spc="-1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2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-20" dirty="0">
                <a:latin typeface="LM Sans 10"/>
                <a:cs typeface="LM Sans 10"/>
              </a:rPr>
              <a:t> </a:t>
            </a:r>
            <a:r>
              <a:rPr sz="1100" i="1" dirty="0">
                <a:latin typeface="DejaVu Sans Condensed"/>
                <a:cs typeface="DejaVu Sans Condensed"/>
              </a:rPr>
              <a:t>−</a:t>
            </a:r>
            <a:r>
              <a:rPr sz="1100" i="1" spc="-80" dirty="0">
                <a:latin typeface="DejaVu Sans Condensed"/>
                <a:cs typeface="DejaVu Sans Condensed"/>
              </a:rPr>
              <a:t> </a:t>
            </a:r>
            <a:r>
              <a:rPr sz="1100" dirty="0">
                <a:latin typeface="LM Sans 10"/>
                <a:cs typeface="LM Sans 10"/>
              </a:rPr>
              <a:t>6</a:t>
            </a:r>
            <a:r>
              <a:rPr sz="1100" spc="-7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0;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equivalently,</a:t>
            </a:r>
            <a:endParaRPr sz="1100">
              <a:latin typeface="LM Sans 10"/>
              <a:cs typeface="LM Sans 10"/>
            </a:endParaRPr>
          </a:p>
          <a:p>
            <a:pPr marL="1547495">
              <a:lnSpc>
                <a:spcPct val="100000"/>
              </a:lnSpc>
              <a:spcBef>
                <a:spcPts val="635"/>
              </a:spcBef>
            </a:pP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5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55" dirty="0">
                <a:latin typeface="LM Sans 10"/>
                <a:cs typeface="LM Sans 10"/>
              </a:rPr>
              <a:t> </a:t>
            </a:r>
            <a:r>
              <a:rPr sz="1100" spc="-45" dirty="0">
                <a:latin typeface="LM Sans 10"/>
                <a:cs typeface="LM Sans 10"/>
              </a:rPr>
              <a:t>(2</a:t>
            </a:r>
            <a:r>
              <a:rPr sz="1100" i="1" spc="-45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3)</a:t>
            </a:r>
            <a:endParaRPr sz="1100"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thus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only</a:t>
            </a:r>
            <a:r>
              <a:rPr sz="1100" i="1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stationary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point.</a:t>
            </a:r>
            <a:endParaRPr sz="1100">
              <a:latin typeface="LM Sans 10"/>
              <a:cs typeface="LM Sans 10"/>
            </a:endParaRPr>
          </a:p>
          <a:p>
            <a:pPr marL="12700" marR="461009">
              <a:lnSpc>
                <a:spcPct val="102600"/>
              </a:lnSpc>
              <a:spcBef>
                <a:spcPts val="219"/>
              </a:spcBef>
            </a:pPr>
            <a:r>
              <a:rPr sz="1100" dirty="0">
                <a:latin typeface="LM Sans 10"/>
                <a:cs typeface="LM Sans 10"/>
              </a:rPr>
              <a:t>Again,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issue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now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is:</a:t>
            </a:r>
            <a:r>
              <a:rPr sz="1100" spc="8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how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do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guarantee/verify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spc="-20" dirty="0">
                <a:latin typeface="LM Sans 10"/>
                <a:cs typeface="LM Sans 10"/>
              </a:rPr>
              <a:t>that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65" dirty="0">
                <a:latin typeface="LM Sans 10"/>
                <a:cs typeface="LM Sans 10"/>
              </a:rPr>
              <a:t> </a:t>
            </a:r>
            <a:r>
              <a:rPr sz="1100" spc="-45" dirty="0">
                <a:latin typeface="LM Sans 10"/>
                <a:cs typeface="LM Sans 10"/>
              </a:rPr>
              <a:t>(2</a:t>
            </a:r>
            <a:r>
              <a:rPr sz="1100" i="1" spc="-45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dirty="0">
                <a:latin typeface="LM Sans 10"/>
                <a:cs typeface="LM Sans 10"/>
              </a:rPr>
              <a:t>3) is</a:t>
            </a:r>
            <a:r>
              <a:rPr sz="1100" spc="-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5" dirty="0">
                <a:latin typeface="LM Sans 10"/>
                <a:cs typeface="LM Sans 10"/>
              </a:rPr>
              <a:t> </a:t>
            </a:r>
            <a:r>
              <a:rPr sz="1100" i="1" spc="-10" dirty="0">
                <a:latin typeface="LM Sans 10"/>
                <a:cs typeface="LM Sans 10"/>
              </a:rPr>
              <a:t>minimizer</a:t>
            </a:r>
            <a:r>
              <a:rPr sz="1100" spc="-10" dirty="0">
                <a:latin typeface="LM Sans 10"/>
                <a:cs typeface="LM Sans 10"/>
              </a:rPr>
              <a:t>?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0" name="object 10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63930" y="968375"/>
            <a:ext cx="3169285" cy="443460"/>
          </a:xfrm>
          <a:custGeom>
            <a:avLst/>
            <a:gdLst/>
            <a:ahLst/>
            <a:cxnLst/>
            <a:rect l="l" t="t" r="r" b="b"/>
            <a:pathLst>
              <a:path w="3169285" h="426084">
                <a:moveTo>
                  <a:pt x="3168840" y="0"/>
                </a:moveTo>
                <a:lnTo>
                  <a:pt x="0" y="0"/>
                </a:lnTo>
                <a:lnTo>
                  <a:pt x="0" y="425869"/>
                </a:lnTo>
                <a:lnTo>
                  <a:pt x="3168840" y="425869"/>
                </a:lnTo>
                <a:lnTo>
                  <a:pt x="3168840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937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5" dirty="0"/>
              <a:t> </a:t>
            </a:r>
            <a:r>
              <a:rPr spc="-10" dirty="0"/>
              <a:t>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04305" y="287246"/>
                <a:ext cx="3638385" cy="135017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(second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F</a:t>
                </a:r>
                <a:r>
                  <a:rPr lang="en-US" sz="1100" spc="-45" dirty="0">
                    <a:latin typeface="LM Sans 10"/>
                    <a:cs typeface="LM Sans 10"/>
                  </a:rPr>
                  <a:t>r</a:t>
                </a:r>
                <a:r>
                  <a:rPr lang="en-US" sz="1100" spc="-535" dirty="0">
                    <a:latin typeface="LM Sans 10"/>
                    <a:cs typeface="LM Sans 10"/>
                  </a:rPr>
                  <a:t>´</a:t>
                </a:r>
                <a:r>
                  <a:rPr lang="en-US" sz="1100" spc="-10" dirty="0">
                    <a:latin typeface="LM Sans 10"/>
                    <a:cs typeface="LM Sans 10"/>
                  </a:rPr>
                  <a:t>echet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derivative)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Hessian</a:t>
                </a:r>
                <a:r>
                  <a:rPr lang="en-US" sz="1100" b="1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function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: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i="1" spc="260" dirty="0">
                    <a:latin typeface="DejaVu Sans Condensed"/>
                    <a:cs typeface="DejaVu Sans Condensed"/>
                  </a:rPr>
                  <a:t>→</a:t>
                </a:r>
                <a:r>
                  <a:rPr lang="en-US" sz="1100" i="1" spc="-2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dirty="0">
                    <a:latin typeface="Georgia"/>
                    <a:cs typeface="Georgia"/>
                  </a:rPr>
                  <a:t>R</a:t>
                </a:r>
                <a:r>
                  <a:rPr lang="en-US" sz="1100" spc="90" dirty="0">
                    <a:latin typeface="Georgia"/>
                    <a:cs typeface="Georgia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3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45" dirty="0">
                    <a:latin typeface="DejaVu Sans Condensed"/>
                    <a:cs typeface="DejaVu Sans Condensed"/>
                  </a:rPr>
                  <a:t>∈</a:t>
                </a:r>
                <a:r>
                  <a:rPr lang="en-US" sz="1100" i="1" spc="-1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1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(unique)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pc="-10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100" b="0" i="0" spc="-10" smtClean="0">
                            <a:latin typeface="Cambria Math" panose="02040503050406030204" pitchFamily="18" charset="0"/>
                            <a:cs typeface="LM Sans 10"/>
                          </a:rPr>
                          <m:t>∇</m:t>
                        </m:r>
                      </m:e>
                      <m:sup>
                        <m:r>
                          <a:rPr lang="en-US" sz="1100" b="0" i="1" spc="-10" smtClean="0">
                            <a:latin typeface="Cambria Math" panose="02040503050406030204" pitchFamily="18" charset="0"/>
                            <a:cs typeface="LM Sans 10"/>
                          </a:rPr>
                          <m:t>2</m:t>
                        </m:r>
                      </m:sup>
                    </m:sSup>
                    <m:r>
                      <a:rPr lang="en-US" sz="1100" b="0" i="1" spc="-1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d>
                      <m:dPr>
                        <m:ctrlPr>
                          <a:rPr lang="en-US" sz="1100" b="0" i="1" spc="-10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r>
                          <a:rPr lang="en-US" sz="1100" b="0" i="1" spc="-10" smtClean="0">
                            <a:latin typeface="Cambria Math" panose="02040503050406030204" pitchFamily="18" charset="0"/>
                            <a:cs typeface="LM Sans 10"/>
                          </a:rPr>
                          <m:t>𝑥</m:t>
                        </m:r>
                      </m:e>
                    </m:d>
                    <m:r>
                      <a:rPr lang="en-US" sz="1100" b="0" i="1" spc="-10" smtClean="0">
                        <a:latin typeface="Cambria Math" panose="02040503050406030204" pitchFamily="18" charset="0"/>
                        <a:cs typeface="LM Sans 10"/>
                      </a:rPr>
                      <m:t>∈</m:t>
                    </m:r>
                    <m:sSup>
                      <m:sSupPr>
                        <m:ctrlPr>
                          <a:rPr lang="en-US" sz="11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M Sans 10"/>
                          </a:rPr>
                        </m:ctrlPr>
                      </m:sSupPr>
                      <m:e>
                        <m:r>
                          <a:rPr lang="en-US" sz="11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M Sans 10"/>
                          </a:rPr>
                          <m:t>ℝ</m:t>
                        </m:r>
                      </m:e>
                      <m:sup>
                        <m:r>
                          <a:rPr lang="en-US" sz="11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M Sans 10"/>
                          </a:rPr>
                          <m:t>𝑑</m:t>
                        </m:r>
                        <m:r>
                          <a:rPr lang="en-US" sz="11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M Sans 10"/>
                          </a:rPr>
                          <m:t>×</m:t>
                        </m:r>
                        <m:r>
                          <a:rPr lang="en-US" sz="11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M Sans 1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satisfying</a:t>
                </a:r>
              </a:p>
              <a:p>
                <a:pPr marL="12700">
                  <a:lnSpc>
                    <a:spcPct val="100000"/>
                  </a:lnSpc>
                  <a:spcBef>
                    <a:spcPts val="35"/>
                  </a:spcBef>
                </a:pPr>
                <a:endParaRPr lang="en-US" sz="1100" dirty="0">
                  <a:latin typeface="LM Sans 10"/>
                  <a:cs typeface="LM Sans 1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h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∇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∇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cs typeface="LM Sans 1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100" b="0" i="0" smtClean="0">
                                                  <a:latin typeface="Cambria Math" panose="02040503050406030204" pitchFamily="18" charset="0"/>
                                                  <a:cs typeface="LM Sans 10"/>
                                                </a:rPr>
                                                <m:t>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cs typeface="LM Sans 1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cs typeface="LM Sans 1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cs typeface="LM Sans 1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  <a:cs typeface="LM Sans 10"/>
                      </a:rPr>
                      <m:t>∇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  <a:cs typeface="LM Sans 10"/>
                      </a:rPr>
                      <m:t>∇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  <a:cs typeface="LM Sans 10"/>
                              </a:rPr>
                              <m:t>∇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𝑜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≈0</m:t>
                    </m:r>
                  </m:oMath>
                </a14:m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05" y="287246"/>
                <a:ext cx="3638385" cy="1350178"/>
              </a:xfrm>
              <a:prstGeom prst="rect">
                <a:avLst/>
              </a:prstGeom>
              <a:blipFill>
                <a:blip r:embed="rId2"/>
                <a:stretch>
                  <a:fillRect l="-2178" t="-3153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4"/>
              <p:cNvSpPr txBox="1"/>
              <p:nvPr/>
            </p:nvSpPr>
            <p:spPr>
              <a:xfrm>
                <a:off x="216982" y="1637424"/>
                <a:ext cx="3922259" cy="172615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normAutofit fontScale="92500" lnSpcReduction="10000"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0"/>
                  </a:spcBef>
                  <a:tabLst>
                    <a:tab pos="161226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One</a:t>
                </a:r>
                <a:r>
                  <a:rPr lang="en-US" sz="1100" spc="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𝑖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𝑗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𝜕</m:t>
                        </m:r>
                      </m:num>
                      <m:den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𝜕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𝑖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𝜕</m:t>
                        </m:r>
                      </m:num>
                      <m:den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LM Sans 10"/>
                          </a:rPr>
                          <m:t>𝜕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spc="-25" dirty="0">
                    <a:latin typeface="LM Sans 10"/>
                    <a:cs typeface="LM Sans 10"/>
                  </a:rPr>
                  <a:t>.</a:t>
                </a:r>
              </a:p>
              <a:p>
                <a:pPr marL="38100">
                  <a:spcBef>
                    <a:spcPts val="90"/>
                  </a:spcBef>
                  <a:tabLst>
                    <a:tab pos="161226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Now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assume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stationary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point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i.e.,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i="1" spc="114" dirty="0">
                    <a:latin typeface="DejaVu Sans Condensed"/>
                    <a:cs typeface="DejaVu Sans Condensed"/>
                  </a:rPr>
                  <a:t>∇</a:t>
                </a:r>
                <a:r>
                  <a:rPr lang="en-US" sz="1100" i="1" spc="114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(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x</a:t>
                </a:r>
                <a:r>
                  <a:rPr lang="en-US" sz="1100" i="1" spc="-27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)</a:t>
                </a:r>
                <a:r>
                  <a:rPr lang="en-US" sz="1100" spc="-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=</a:t>
                </a:r>
                <a:r>
                  <a:rPr lang="en-US" sz="1100" spc="-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0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that </a:t>
                </a:r>
                <a:br>
                  <a:rPr lang="en-US" sz="1100" spc="-20" dirty="0">
                    <a:latin typeface="LM Sans 10"/>
                    <a:cs typeface="LM Sans 1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pc="-20" smtClean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100" b="0" i="1" spc="-2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pc="-20" smtClean="0">
                              <a:latin typeface="Cambria Math" panose="02040503050406030204" pitchFamily="18" charset="0"/>
                              <a:cs typeface="LM Sans 10"/>
                            </a:rPr>
                            <m:t>h</m:t>
                          </m:r>
                          <m:r>
                            <a:rPr lang="en-US" sz="1100" b="0" i="1" spc="-20" smtClean="0">
                              <a:latin typeface="Cambria Math" panose="02040503050406030204" pitchFamily="18" charset="0"/>
                              <a:cs typeface="LM Sans 1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100" b="0" i="1" spc="-2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pc="-2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sz="1100" b="0" i="1" spc="-2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100" b="0" i="1" spc="-20" smtClean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b="0" i="1" spc="-2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pc="-2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b="0" i="1" spc="-20" smtClean="0">
                              <a:latin typeface="Cambria Math" panose="02040503050406030204" pitchFamily="18" charset="0"/>
                              <a:cs typeface="LM Sans 10"/>
                            </a:rPr>
                            <m:t>h</m:t>
                          </m:r>
                        </m:e>
                      </m:d>
                      <m:r>
                        <a:rPr lang="en-US" sz="1100" b="0" i="1" spc="-20" smtClean="0">
                          <a:latin typeface="Cambria Math" panose="02040503050406030204" pitchFamily="18" charset="0"/>
                          <a:cs typeface="LM Sans 10"/>
                        </a:rPr>
                        <m:t>&gt;0</m:t>
                      </m:r>
                    </m:oMath>
                  </m:oMathPara>
                </a14:m>
                <a:endParaRPr lang="en-US" sz="1100" spc="-20" dirty="0">
                  <a:latin typeface="LM Sans 10"/>
                  <a:cs typeface="LM Sans 10"/>
                </a:endParaRPr>
              </a:p>
              <a:p>
                <a:pPr marL="38100">
                  <a:spcBef>
                    <a:spcPts val="90"/>
                  </a:spcBef>
                  <a:tabLst>
                    <a:tab pos="161226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h</a:t>
                </a:r>
                <a:r>
                  <a:rPr lang="en-US" sz="1100" i="1" spc="-5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DejaVu Sans Condensed"/>
                    <a:cs typeface="DejaVu Sans Condensed"/>
                  </a:rPr>
                  <a:t>≈</a:t>
                </a:r>
                <a:r>
                  <a:rPr lang="en-US" sz="1100" i="1" spc="-2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0.</a:t>
                </a:r>
                <a:r>
                  <a:rPr lang="en-US" sz="1100" spc="10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Using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Taylor’s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Theorem,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obtain</a:t>
                </a:r>
              </a:p>
              <a:p>
                <a:pPr marL="38100">
                  <a:spcBef>
                    <a:spcPts val="90"/>
                  </a:spcBef>
                  <a:tabLst>
                    <a:tab pos="16122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+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≈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5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8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least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local</a:t>
                </a:r>
                <a:r>
                  <a:rPr lang="en-US" sz="1100" b="1" spc="-2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minimizer</a:t>
                </a:r>
                <a:r>
                  <a:rPr lang="en-US" sz="1100" dirty="0">
                    <a:latin typeface="LM Sans 10"/>
                    <a:cs typeface="LM Sans 10"/>
                  </a:rPr>
                  <a:t>:</a:t>
                </a:r>
                <a:r>
                  <a:rPr lang="en-US" sz="1100" spc="10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(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x</a:t>
                </a:r>
                <a:r>
                  <a:rPr lang="en-US" sz="1100" i="1" spc="-27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)</a:t>
                </a:r>
                <a:r>
                  <a:rPr lang="en-US" sz="1100" spc="-7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DejaVu Sans Condensed"/>
                    <a:cs typeface="DejaVu Sans Condensed"/>
                  </a:rPr>
                  <a:t>≤</a:t>
                </a:r>
                <a:r>
                  <a:rPr lang="en-US" sz="1100" i="1" spc="-2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+</a:t>
                </a:r>
                <a:r>
                  <a:rPr lang="en-US" sz="1100" spc="-1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h</a:t>
                </a:r>
                <a:r>
                  <a:rPr lang="en-US" sz="1100" dirty="0">
                    <a:latin typeface="LM Sans 10"/>
                    <a:cs typeface="LM Sans 10"/>
                  </a:rPr>
                  <a:t>)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h</a:t>
                </a:r>
                <a:r>
                  <a:rPr lang="en-US" sz="1100" i="1" spc="-5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DejaVu Sans Condensed"/>
                    <a:cs typeface="DejaVu Sans Condensed"/>
                  </a:rPr>
                  <a:t>≈</a:t>
                </a:r>
                <a:r>
                  <a:rPr lang="en-US" sz="1100" i="1" spc="-2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0.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430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Second</a:t>
                </a:r>
                <a:r>
                  <a:rPr lang="en-US" sz="1100" b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Derivative</a:t>
                </a:r>
                <a:r>
                  <a:rPr lang="en-US" sz="1100" b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20" dirty="0">
                    <a:latin typeface="LM Sans 10"/>
                    <a:cs typeface="LM Sans 10"/>
                  </a:rPr>
                  <a:t>Test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spcBef>
                    <a:spcPts val="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8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stationary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100" b="0" i="1" spc="-2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pc="-20" smtClean="0">
                            <a:latin typeface="Cambria Math" panose="02040503050406030204" pitchFamily="18" charset="0"/>
                            <a:cs typeface="LM Sans 10"/>
                          </a:rPr>
                          <m:t>h</m:t>
                        </m:r>
                        <m:r>
                          <a:rPr lang="en-US" sz="1100" b="0" i="1" spc="-20" smtClean="0">
                            <a:latin typeface="Cambria Math" panose="02040503050406030204" pitchFamily="18" charset="0"/>
                            <a:cs typeface="LM Sans 10"/>
                          </a:rPr>
                          <m:t>,</m:t>
                        </m:r>
                        <m:sSup>
                          <m:sSupPr>
                            <m:ctrlPr>
                              <a:rPr lang="en-US" sz="1100" b="0" i="1" spc="-20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100" b="0" i="0" spc="-20" smtClean="0">
                                <a:latin typeface="Cambria Math" panose="02040503050406030204" pitchFamily="18" charset="0"/>
                                <a:cs typeface="LM Sans 10"/>
                              </a:rPr>
                              <m:t>∇</m:t>
                            </m:r>
                          </m:e>
                          <m:sup>
                            <m:r>
                              <a:rPr lang="en-US" sz="1100" b="0" i="1" spc="-20" smtClean="0">
                                <a:latin typeface="Cambria Math" panose="02040503050406030204" pitchFamily="18" charset="0"/>
                                <a:cs typeface="LM Sans 1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pc="-20" smtClean="0">
                            <a:latin typeface="Cambria Math" panose="02040503050406030204" pitchFamily="18" charset="0"/>
                            <a:cs typeface="LM Sans 1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pc="-20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r>
                              <a:rPr lang="en-US" sz="1100" b="0" i="1" spc="-20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𝑥</m:t>
                            </m:r>
                          </m:e>
                        </m:d>
                        <m:r>
                          <a:rPr lang="en-US" sz="1100" b="0" i="1" spc="-20" smtClean="0">
                            <a:latin typeface="Cambria Math" panose="02040503050406030204" pitchFamily="18" charset="0"/>
                            <a:cs typeface="LM Sans 10"/>
                          </a:rPr>
                          <m:t>h</m:t>
                        </m:r>
                      </m:e>
                    </m:d>
                    <m:r>
                      <a:rPr lang="en-US" sz="1100" b="0" i="1" spc="-20" smtClean="0">
                        <a:latin typeface="Cambria Math" panose="02040503050406030204" pitchFamily="18" charset="0"/>
                        <a:cs typeface="LM Sans 10"/>
                      </a:rPr>
                      <m:t>&gt;0</m:t>
                    </m:r>
                  </m:oMath>
                </a14:m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all </a:t>
                </a:r>
                <a14:m>
                  <m:oMath xmlns:m="http://schemas.openxmlformats.org/officeDocument/2006/math">
                    <m:r>
                      <a:rPr lang="en-US" sz="1100" b="0" i="1" spc="-25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b="0" i="1" spc="-25" smtClean="0">
                        <a:latin typeface="Cambria Math" panose="02040503050406030204" pitchFamily="18" charset="0"/>
                        <a:cs typeface="LM Sans 10"/>
                      </a:rPr>
                      <m:t>∈</m:t>
                    </m:r>
                    <m:r>
                      <a:rPr lang="en-US" sz="1100" b="0" i="1" spc="-25" smtClean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b="0" i="1" spc="-25" smtClean="0">
                        <a:latin typeface="Cambria Math" panose="02040503050406030204" pitchFamily="18" charset="0"/>
                        <a:cs typeface="LM Sans 10"/>
                      </a:rPr>
                      <m:t>∖{0}</m:t>
                    </m:r>
                  </m:oMath>
                </a14:m>
                <a:r>
                  <a:rPr lang="en-US" sz="1100" spc="-40" dirty="0">
                    <a:latin typeface="LM Sans 10"/>
                    <a:cs typeface="LM Sans 10"/>
                  </a:rPr>
                  <a:t>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8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82" y="1637424"/>
                <a:ext cx="3922259" cy="1726155"/>
              </a:xfrm>
              <a:prstGeom prst="rect">
                <a:avLst/>
              </a:prstGeom>
              <a:blipFill>
                <a:blip r:embed="rId3"/>
                <a:stretch>
                  <a:fillRect l="-1089" t="-707" r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 txBox="1"/>
          <p:nvPr/>
        </p:nvSpPr>
        <p:spPr>
          <a:xfrm>
            <a:off x="4233735" y="3081729"/>
            <a:ext cx="164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LM Sans 10"/>
                <a:cs typeface="LM Sans 10"/>
              </a:rPr>
              <a:t>11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34" name="object 34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6648F-CF5E-43D7-9862-A3BF39DDED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16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Positive</a:t>
            </a:r>
            <a:r>
              <a:rPr spc="75" dirty="0"/>
              <a:t> </a:t>
            </a:r>
            <a:r>
              <a:rPr dirty="0"/>
              <a:t>semidefinite</a:t>
            </a:r>
            <a:r>
              <a:rPr spc="80" dirty="0"/>
              <a:t> </a:t>
            </a:r>
            <a:r>
              <a:rPr spc="-10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09194" y="368476"/>
                <a:ext cx="3728720" cy="1515110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50800" marR="431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A</a:t>
                </a:r>
                <a:r>
                  <a:rPr lang="en-US" sz="1100" i="1" spc="-7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45" dirty="0">
                    <a:latin typeface="DejaVu Sans Condensed"/>
                    <a:cs typeface="DejaVu Sans Condensed"/>
                  </a:rPr>
                  <a:t>∈</a:t>
                </a:r>
                <a:r>
                  <a:rPr lang="en-US" sz="1100" i="1" spc="-15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dirty="0">
                    <a:latin typeface="Georgia"/>
                    <a:cs typeface="Georgia"/>
                  </a:rPr>
                  <a:t>R</a:t>
                </a:r>
                <a:r>
                  <a:rPr lang="en-US" sz="1200" i="1" baseline="27777" dirty="0">
                    <a:latin typeface="LM Sans 8"/>
                    <a:cs typeface="LM Sans 8"/>
                  </a:rPr>
                  <a:t>d</a:t>
                </a:r>
                <a:r>
                  <a:rPr lang="en-US" sz="1200" i="1" baseline="27777" dirty="0">
                    <a:latin typeface="DejaVu Sans"/>
                    <a:cs typeface="DejaVu Sans"/>
                  </a:rPr>
                  <a:t>×</a:t>
                </a:r>
                <a:r>
                  <a:rPr lang="en-US" sz="1200" i="1" baseline="27777" dirty="0">
                    <a:latin typeface="LM Sans 8"/>
                    <a:cs typeface="LM Sans 8"/>
                  </a:rPr>
                  <a:t>d</a:t>
                </a:r>
                <a:r>
                  <a:rPr lang="en-US" sz="1200" i="1" spc="277" baseline="27777" dirty="0">
                    <a:latin typeface="LM Sans 8"/>
                    <a:cs typeface="LM Sans 8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symmetric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matrix.</a:t>
                </a:r>
                <a:r>
                  <a:rPr lang="en-US" sz="1100" spc="10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(Hessian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matrices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are </a:t>
                </a:r>
                <a:r>
                  <a:rPr lang="en-US" sz="1100" dirty="0">
                    <a:latin typeface="LM Sans 10"/>
                    <a:cs typeface="LM Sans 10"/>
                  </a:rPr>
                  <a:t>actually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always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symmetric.)</a:t>
                </a:r>
                <a:r>
                  <a:rPr lang="en-US" sz="1100" spc="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following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equivalent: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A</a:t>
                </a:r>
                <a:r>
                  <a:rPr lang="en-US" sz="1100" i="1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positive</a:t>
                </a:r>
                <a:r>
                  <a:rPr lang="en-US" sz="1100" b="1" spc="-20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semidefinite</a:t>
                </a:r>
                <a:r>
                  <a:rPr lang="en-US" sz="1100" spc="-10" dirty="0">
                    <a:latin typeface="LM Sans 10"/>
                    <a:cs typeface="LM Sans 10"/>
                  </a:rPr>
                  <a:t>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also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written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M Sans 10"/>
                      </a:rPr>
                      <m:t>≽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.</m:t>
                    </m:r>
                  </m:oMath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4"/>
                  </a:spcBef>
                  <a:buClr>
                    <a:srgbClr val="3333B2"/>
                  </a:buClr>
                  <a:buChar char="•"/>
                  <a:tabLst>
                    <a:tab pos="327025" algn="l"/>
                  </a:tabLst>
                </a:pPr>
                <a14:m>
                  <m:oMath xmlns:m="http://schemas.openxmlformats.org/officeDocument/2006/math">
                    <m:r>
                      <a:rPr lang="en-US" sz="1100" i="1" spc="-25" dirty="0" smtClean="0">
                        <a:latin typeface="Cambria Math" panose="02040503050406030204" pitchFamily="18" charset="0"/>
                        <a:cs typeface="DejaVu Sans Condensed"/>
                      </a:rPr>
                      <m:t>⟨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⟩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Sans 8"/>
                      </a:rPr>
                      <m:t>𝑑</m:t>
                    </m:r>
                    <m:r>
                      <a:rPr lang="en-US" sz="1200" i="1" spc="300" baseline="27777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(this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definition)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 marR="72390" indent="276225">
                  <a:lnSpc>
                    <a:spcPct val="125299"/>
                  </a:lnSpc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eigenvalues</a:t>
                </a:r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A</a:t>
                </a:r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en-US" sz="1100" i="1" spc="-3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(which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great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software). </a:t>
                </a:r>
                <a:r>
                  <a:rPr lang="en-US" sz="1100" dirty="0">
                    <a:latin typeface="LM Sans 10"/>
                    <a:cs typeface="LM Sans 10"/>
                  </a:rPr>
                  <a:t>Recall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</m:oMath>
                </a14:m>
                <a:r>
                  <a:rPr lang="en-US" sz="1100" i="1" spc="-45" dirty="0">
                    <a:latin typeface="Verdana"/>
                    <a:cs typeface="Verdana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eigenvalue</a:t>
                </a:r>
                <a:r>
                  <a:rPr lang="en-US" sz="1100" i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</m:oMath>
                </a14:m>
                <a:r>
                  <a:rPr lang="en-US" sz="1100" i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with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eigenvector</a:t>
                </a:r>
                <a:r>
                  <a:rPr lang="en-US" sz="1100" i="1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1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80" dirty="0">
                        <a:latin typeface="Cambria Math" panose="02040503050406030204" pitchFamily="18" charset="0"/>
                        <a:cs typeface="DejaVu Sans Condensed"/>
                      </a:rPr>
                      <m:t>≠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spc="-25" dirty="0">
                    <a:latin typeface="LM Sans 10"/>
                    <a:cs typeface="LM Sans 10"/>
                  </a:rPr>
                  <a:t>if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60350" algn="ctr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𝐴𝑥</m:t>
                    </m:r>
                    <m:r>
                      <a:rPr lang="en-US" sz="1100" i="1" spc="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.</a:t>
                </a:r>
                <a:endParaRPr sz="110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4" y="368476"/>
                <a:ext cx="3728720" cy="1515110"/>
              </a:xfrm>
              <a:prstGeom prst="rect">
                <a:avLst/>
              </a:prstGeom>
              <a:blipFill>
                <a:blip r:embed="rId2"/>
                <a:stretch>
                  <a:fillRect l="-1146" t="-3213" b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47294" y="2222549"/>
                <a:ext cx="1646059" cy="33348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IF</a:t>
                </a:r>
                <a:r>
                  <a:rPr lang="en-US" sz="1100" b="1" spc="-5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d</a:t>
                </a:r>
                <a:r>
                  <a:rPr lang="en-US" sz="1100" i="1" spc="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=</a:t>
                </a:r>
                <a:r>
                  <a:rPr lang="en-US" sz="1100" spc="-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2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d>
                      <m:dPr>
                        <m:ctrlPr>
                          <a:rPr lang="ar-AE" sz="1100" i="1" spc="-5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sz="1100" i="1" spc="-50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1100" b="0" i="1" spc="-5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2222549"/>
                <a:ext cx="1646059" cy="333489"/>
              </a:xfrm>
              <a:prstGeom prst="rect">
                <a:avLst/>
              </a:prstGeom>
              <a:blipFill>
                <a:blip r:embed="rId3"/>
                <a:stretch>
                  <a:fillRect l="-4815" t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1993353" y="2222549"/>
            <a:ext cx="16154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M Sans 10"/>
                <a:cs typeface="LM Sans 10"/>
              </a:rPr>
              <a:t>then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can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add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to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this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20" dirty="0">
                <a:latin typeface="LM Sans 10"/>
                <a:cs typeface="LM Sans 10"/>
              </a:rPr>
              <a:t>list</a:t>
            </a:r>
            <a:endParaRPr sz="11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21894" y="2521481"/>
                <a:ext cx="3354756" cy="42037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55880" indent="276225">
                  <a:lnSpc>
                    <a:spcPct val="125299"/>
                  </a:lnSpc>
                  <a:spcBef>
                    <a:spcPts val="10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14325" algn="l"/>
                    <a:tab pos="857885" algn="l"/>
                    <a:tab pos="1391920" algn="l"/>
                  </a:tabLst>
                </a:pPr>
                <a14:m>
                  <m:oMath xmlns:m="http://schemas.openxmlformats.org/officeDocument/2006/math">
                    <m:r>
                      <a:rPr lang="ar-AE" sz="1100" i="1" dirty="0" smtClean="0">
                        <a:latin typeface="Cambria Math" panose="02040503050406030204" pitchFamily="18" charset="0"/>
                        <a:cs typeface="Verdana"/>
                      </a:rPr>
                      <m:t>𝛼</m:t>
                    </m:r>
                    <m:r>
                      <a:rPr lang="ar-AE" sz="1100" i="1" spc="-7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ar-AE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ar-AE" sz="1100" i="1" spc="-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ar-AE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ar-AE" sz="1100" i="1" spc="-25" dirty="0">
                    <a:latin typeface="Verdana"/>
                    <a:cs typeface="Verdana"/>
                  </a:rPr>
                  <a:t>,</a:t>
                </a:r>
                <a:r>
                  <a:rPr lang="ar-AE" sz="1100" i="1" dirty="0">
                    <a:latin typeface="Verdana"/>
                    <a:cs typeface="Verdana"/>
                  </a:rPr>
                  <a:t>	</a:t>
                </a:r>
                <a14:m>
                  <m:oMath xmlns:m="http://schemas.openxmlformats.org/officeDocument/2006/math">
                    <m:r>
                      <a:rPr lang="ar-AE" sz="1100" i="1" spc="-100" dirty="0" smtClean="0">
                        <a:latin typeface="Cambria Math" panose="02040503050406030204" pitchFamily="18" charset="0"/>
                        <a:cs typeface="Verdana"/>
                      </a:rPr>
                      <m:t>𝛾</m:t>
                    </m:r>
                    <m:r>
                      <a:rPr lang="ar-AE" sz="1100" i="1" spc="-1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ar-AE" sz="1100" i="1" dirty="0">
                        <a:latin typeface="Cambria Math" panose="02040503050406030204" pitchFamily="18" charset="0"/>
                        <a:cs typeface="DejaVu Sans Condensed"/>
                      </a:rPr>
                      <m:t>≥ </m:t>
                    </m:r>
                    <m:r>
                      <a:rPr lang="ar-AE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ar-AE" sz="1100" i="1" spc="-25" dirty="0">
                    <a:latin typeface="Verdana"/>
                    <a:cs typeface="Verdana"/>
                  </a:rPr>
                  <a:t>,</a:t>
                </a:r>
                <a:r>
                  <a:rPr lang="ar-AE" sz="1100" i="1" dirty="0">
                    <a:latin typeface="Verdana"/>
                    <a:cs typeface="Verdana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sz="1100" i="1" spc="-10" dirty="0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 i="0" spc="-10" dirty="0" smtClean="0">
                            <a:latin typeface="Cambria Math" panose="02040503050406030204" pitchFamily="18" charset="0"/>
                            <a:cs typeface="LM Sans 1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ar-AE" sz="1100" i="1" spc="-10" dirty="0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r>
                              <a:rPr lang="ar-AE" sz="1100" i="1" spc="-10" dirty="0" smtClean="0">
                                <a:latin typeface="Cambria Math" panose="02040503050406030204" pitchFamily="18" charset="0"/>
                                <a:cs typeface="LM Sans 1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ar-AE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ar-AE" sz="1100" i="1" spc="-6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ar-AE" sz="1100" i="1" spc="-40" dirty="0">
                        <a:latin typeface="Cambria Math" panose="02040503050406030204" pitchFamily="18" charset="0"/>
                        <a:cs typeface="Verdana"/>
                      </a:rPr>
                      <m:t>𝛼𝛾</m:t>
                    </m:r>
                    <m:r>
                      <a:rPr lang="ar-AE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ar-AE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ar-AE" sz="1100" i="1" spc="-7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ar-AE" sz="1100" i="1" dirty="0">
                        <a:latin typeface="Cambria Math" panose="02040503050406030204" pitchFamily="18" charset="0"/>
                        <a:cs typeface="Verdana"/>
                      </a:rPr>
                      <m:t>𝛽</m:t>
                    </m:r>
                    <m:r>
                      <a:rPr lang="ar-AE" sz="1200" i="1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ar-AE" sz="1200" i="1" spc="104" baseline="27777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  <m:r>
                      <a:rPr lang="ar-AE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ar-AE" sz="1100" i="1" spc="-1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ar-AE" sz="1100" i="1" spc="-50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ar-AE" sz="1100" i="1" spc="-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br>
                  <a:rPr lang="ar-AE" sz="1100" dirty="0">
                    <a:latin typeface="LM Sans 10"/>
                    <a:cs typeface="LM Sans 10"/>
                  </a:rPr>
                </a:br>
                <a:r>
                  <a:rPr lang="en-US" sz="1100" dirty="0">
                    <a:latin typeface="LM Sans 10"/>
                    <a:cs typeface="LM Sans 10"/>
                  </a:rPr>
                  <a:t>(which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great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simple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examples).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2521481"/>
                <a:ext cx="3354756" cy="420371"/>
              </a:xfrm>
              <a:prstGeom prst="rect">
                <a:avLst/>
              </a:prstGeom>
              <a:blipFill>
                <a:blip r:embed="rId4"/>
                <a:stretch>
                  <a:fillRect l="-1636" t="-434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 txBox="1"/>
          <p:nvPr/>
        </p:nvSpPr>
        <p:spPr>
          <a:xfrm>
            <a:off x="4233735" y="3081729"/>
            <a:ext cx="164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LM Sans 10"/>
                <a:cs typeface="LM Sans 10"/>
              </a:rPr>
              <a:t>12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2" name="object 12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6D9BE-1B52-4019-A20A-5B7D84BCE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17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7119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Convex</a:t>
            </a:r>
            <a:r>
              <a:rPr spc="80" dirty="0"/>
              <a:t> </a:t>
            </a:r>
            <a:r>
              <a:rPr dirty="0"/>
              <a:t>functions</a:t>
            </a:r>
            <a:r>
              <a:rPr spc="80" dirty="0"/>
              <a:t> </a:t>
            </a:r>
            <a:r>
              <a:rPr dirty="0"/>
              <a:t>on</a:t>
            </a:r>
            <a:r>
              <a:rPr spc="75" dirty="0"/>
              <a:t> </a:t>
            </a:r>
            <a:r>
              <a:rPr i="1" spc="-50" dirty="0">
                <a:latin typeface="DejaVu Serif Condensed"/>
                <a:cs typeface="DejaVu Serif Condensed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47650" y="262753"/>
                <a:ext cx="4164965" cy="3125470"/>
              </a:xfrm>
              <a:prstGeom prst="rect">
                <a:avLst/>
              </a:prstGeom>
            </p:spPr>
            <p:txBody>
              <a:bodyPr vert="horz" wrap="square" lIns="0" tIns="80645" rIns="0" bIns="0" rtlCol="0">
                <a:spAutoFit/>
              </a:bodyPr>
              <a:lstStyle/>
              <a:p>
                <a:pPr marR="171450" algn="ctr">
                  <a:lnSpc>
                    <a:spcPct val="100000"/>
                  </a:lnSpc>
                  <a:spcBef>
                    <a:spcPts val="6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8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→</m:t>
                    </m:r>
                    <m:r>
                      <a:rPr lang="en-US" sz="1100" i="1" spc="-2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100" i="1" spc="8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convex</a:t>
                </a:r>
                <a:r>
                  <a:rPr lang="en-US" sz="1100" b="1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4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30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spc="-30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l-GR" sz="1100" i="1" spc="-30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l-GR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l-GR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l-GR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l-GR" sz="1100" i="1" spc="-45" dirty="0">
                        <a:latin typeface="Cambria Math" panose="02040503050406030204" pitchFamily="18" charset="0"/>
                        <a:cs typeface="LM Sans 10"/>
                      </a:rPr>
                      <m:t>[</m:t>
                    </m:r>
                    <m:r>
                      <a:rPr lang="el-GR" sz="1100" i="1" spc="-4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l-GR" sz="1100" i="1" spc="-4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l-GR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l-GR" sz="1100" i="1" spc="-25" dirty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  <m:r>
                      <a:rPr lang="el-GR" sz="1100" i="1" spc="-25" dirty="0">
                        <a:latin typeface="Cambria Math" panose="02040503050406030204" pitchFamily="18" charset="0"/>
                        <a:cs typeface="LM Sans 10"/>
                      </a:rPr>
                      <m:t>])</m:t>
                    </m:r>
                  </m:oMath>
                </a14:m>
                <a:endParaRPr lang="el-GR" sz="1100" dirty="0">
                  <a:latin typeface="LM Sans 10"/>
                  <a:cs typeface="LM Sans 10"/>
                </a:endParaRPr>
              </a:p>
              <a:p>
                <a:pPr marR="116205" algn="ctr">
                  <a:lnSpc>
                    <a:spcPct val="100000"/>
                  </a:lnSpc>
                  <a:spcBef>
                    <a:spcPts val="530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l-GR" sz="1100" i="1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l-GR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l-GR" sz="1100" i="1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650" i="1" spc="187" baseline="45454" dirty="0">
                        <a:latin typeface="Cambria Math" panose="02040503050406030204" pitchFamily="18" charset="0"/>
                        <a:cs typeface="Trebuchet MS"/>
                      </a:rPr>
                      <m:t> 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≤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l-GR" sz="1100" i="1" spc="-20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l-GR" sz="1100" i="1" spc="-2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l-GR" sz="1100" i="1" spc="-20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.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>
                  <a:lnSpc>
                    <a:spcPct val="100000"/>
                  </a:lnSpc>
                  <a:spcBef>
                    <a:spcPts val="515"/>
                  </a:spcBef>
                </a:pPr>
                <a:endParaRPr lang="en-US" sz="1100" dirty="0">
                  <a:latin typeface="Verdana"/>
                  <a:cs typeface="Verdana"/>
                </a:endParaRPr>
              </a:p>
              <a:p>
                <a:pPr marL="76200" marR="529590">
                  <a:lnSpc>
                    <a:spcPct val="102699"/>
                  </a:lnSpc>
                </a:pPr>
                <a:r>
                  <a:rPr lang="en-US" sz="1100" b="1" dirty="0">
                    <a:latin typeface="LM Sans 10"/>
                    <a:cs typeface="LM Sans 10"/>
                  </a:rPr>
                  <a:t>Fact.</a:t>
                </a:r>
                <a:r>
                  <a:rPr lang="en-US" sz="1100" b="1" spc="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Suppose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differentiable,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with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gradient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</m:oMath>
                </a14:m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following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equivalent: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52425" indent="-137795">
                  <a:lnSpc>
                    <a:spcPct val="100000"/>
                  </a:lnSpc>
                  <a:spcBef>
                    <a:spcPts val="8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52425" algn="l"/>
                  </a:tabLst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</m:oMath>
                </a14:m>
                <a:r>
                  <a:rPr lang="en-US" sz="1100" i="1" spc="2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convex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52425" indent="-137795">
                  <a:lnSpc>
                    <a:spcPct val="100000"/>
                  </a:lnSpc>
                  <a:spcBef>
                    <a:spcPts val="35"/>
                  </a:spcBef>
                  <a:buClr>
                    <a:srgbClr val="3333B2"/>
                  </a:buClr>
                  <a:buChar char="•"/>
                  <a:tabLst>
                    <a:tab pos="35242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</m:oMath>
                </a14:m>
                <a:r>
                  <a:rPr lang="en-US" sz="1100" i="1" spc="1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“monotone”</a:t>
                </a:r>
                <a:r>
                  <a:rPr lang="en-US" sz="1100" dirty="0">
                    <a:latin typeface="LM Sans 10"/>
                    <a:cs typeface="LM Sans 10"/>
                  </a:rPr>
                  <a:t>:</a:t>
                </a:r>
                <a:r>
                  <a:rPr lang="en-US" sz="1100" spc="9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1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3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1306830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 xmlns:m="http://schemas.openxmlformats.org/officeDocument/2006/math">
                    <m:r>
                      <a:rPr lang="en-US" sz="1100" i="1" spc="85" dirty="0" smtClean="0">
                        <a:latin typeface="Cambria Math" panose="02040503050406030204" pitchFamily="18" charset="0"/>
                        <a:cs typeface="DejaVu Sans Condensed"/>
                      </a:rPr>
                      <m:t>⟨</m:t>
                    </m:r>
                    <m:r>
                      <m:rPr>
                        <m:sty m:val="p"/>
                      </m:rPr>
                      <a:rPr lang="en-US" sz="1100" i="0" spc="85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-2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65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65" dirty="0">
                        <a:latin typeface="Cambria Math" panose="02040503050406030204" pitchFamily="18" charset="0"/>
                        <a:cs typeface="DejaVu Sans Condensed"/>
                      </a:rPr>
                      <m:t>⟩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 ≥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.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 marL="352425" indent="-137795">
                  <a:lnSpc>
                    <a:spcPct val="100000"/>
                  </a:lnSpc>
                  <a:spcBef>
                    <a:spcPts val="5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52425" algn="l"/>
                  </a:tabLst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∀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1271270">
                  <a:lnSpc>
                    <a:spcPct val="100000"/>
                  </a:lnSpc>
                  <a:spcBef>
                    <a:spcPts val="530"/>
                  </a:spcBef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DejaVu Sans Condensed"/>
                      </a:rPr>
                      <m:t>⟨</m:t>
                    </m:r>
                    <m:r>
                      <m:rPr>
                        <m:sty m:val="p"/>
                      </m:rPr>
                      <a:rPr lang="en-US" sz="1100" i="0" spc="85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 − </m:t>
                    </m:r>
                    <m:r>
                      <a:rPr lang="en-US" sz="1100" i="1" spc="6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60" dirty="0">
                        <a:latin typeface="Cambria Math" panose="02040503050406030204" pitchFamily="18" charset="0"/>
                        <a:cs typeface="DejaVu Sans Condensed"/>
                      </a:rPr>
                      <m:t>⟩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 ≤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,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 marL="353060">
                  <a:lnSpc>
                    <a:spcPct val="100000"/>
                  </a:lnSpc>
                  <a:spcBef>
                    <a:spcPts val="5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which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means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tangent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line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never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cuts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above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graph.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6200">
                  <a:lnSpc>
                    <a:spcPct val="100000"/>
                  </a:lnSpc>
                  <a:spcBef>
                    <a:spcPts val="85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IF</a:t>
                </a:r>
                <a:r>
                  <a:rPr lang="en-US" sz="1100" b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19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twice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differentiable,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add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list: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52425" indent="-137795">
                  <a:lnSpc>
                    <a:spcPct val="100000"/>
                  </a:lnSpc>
                  <a:spcBef>
                    <a:spcPts val="85"/>
                  </a:spcBef>
                  <a:buClr>
                    <a:srgbClr val="3333B2"/>
                  </a:buClr>
                  <a:buChar char="•"/>
                  <a:tabLst>
                    <a:tab pos="35242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90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200" i="1" spc="135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positive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semidefinite.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6200" marR="55880">
                  <a:lnSpc>
                    <a:spcPct val="102600"/>
                  </a:lnSpc>
                  <a:spcBef>
                    <a:spcPts val="445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Remark.</a:t>
                </a:r>
                <a:r>
                  <a:rPr lang="en-US" sz="1100" b="1" spc="15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You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find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90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200" i="1" spc="135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by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hand,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Maple,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 err="1">
                    <a:latin typeface="LM Sans 10"/>
                    <a:cs typeface="LM Sans 10"/>
                  </a:rPr>
                  <a:t>SageMath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2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WolframAlpha,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SymPy,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etc.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262753"/>
                <a:ext cx="4164965" cy="3125470"/>
              </a:xfrm>
              <a:prstGeom prst="rect">
                <a:avLst/>
              </a:prstGeom>
              <a:blipFill>
                <a:blip r:embed="rId2"/>
                <a:stretch>
                  <a:fillRect l="-293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299A6-4998-40A7-A48E-AEAF9FC1DC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18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5716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</a:t>
            </a:r>
            <a:r>
              <a:rPr spc="105" dirty="0"/>
              <a:t> </a:t>
            </a:r>
            <a:r>
              <a:rPr spc="-1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54001" y="205457"/>
                <a:ext cx="4180206" cy="3221395"/>
              </a:xfrm>
              <a:prstGeom prst="rect">
                <a:avLst/>
              </a:prstGeom>
            </p:spPr>
            <p:txBody>
              <a:bodyPr vert="horz" wrap="square" lIns="0" tIns="81915" rIns="0" bIns="0" rtlCol="0">
                <a:spAutoFit/>
              </a:bodyPr>
              <a:lstStyle/>
              <a:p>
                <a:pPr marL="25400">
                  <a:lnSpc>
                    <a:spcPct val="100000"/>
                  </a:lnSpc>
                  <a:spcBef>
                    <a:spcPts val="64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Consider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again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example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from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above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5400" marR="17780" indent="925194">
                  <a:lnSpc>
                    <a:spcPct val="1411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3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25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6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2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7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baseline="31250" dirty="0">
                          <a:latin typeface="Cambria Math" panose="02040503050406030204" pitchFamily="18" charset="0"/>
                          <a:cs typeface="LM Mono Prop 10"/>
                        </a:rPr>
                        <m:t>2</m:t>
                      </m:r>
                      <m:r>
                        <a:rPr lang="en-US" sz="1200" i="1" spc="15" baseline="31250" dirty="0">
                          <a:latin typeface="Cambria Math" panose="02040503050406030204" pitchFamily="18" charset="0"/>
                          <a:cs typeface="LM Mono Prop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100" i="1" spc="-1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25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baseline="31250" dirty="0">
                          <a:latin typeface="Cambria Math" panose="02040503050406030204" pitchFamily="18" charset="0"/>
                          <a:cs typeface="LM Mono Prop 10"/>
                        </a:rPr>
                        <m:t>2</m:t>
                      </m:r>
                      <m:r>
                        <a:rPr lang="en-US" sz="1200" i="1" spc="15" baseline="31250" dirty="0">
                          <a:latin typeface="Cambria Math" panose="02040503050406030204" pitchFamily="18" charset="0"/>
                          <a:cs typeface="LM Mono Prop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8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6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 +</m:t>
                      </m:r>
                      <m:r>
                        <a:rPr lang="en-US" sz="1100" i="1" spc="-1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16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</m:oMath>
                  </m:oMathPara>
                </a14:m>
                <a:br>
                  <a:rPr lang="en-US" sz="1100" spc="-25" dirty="0">
                    <a:latin typeface="LM Sans 10"/>
                    <a:cs typeface="LM Sans 10"/>
                  </a:rPr>
                </a:b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which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saw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that</a:t>
                </a:r>
              </a:p>
              <a:p>
                <a:pPr marL="12700">
                  <a:lnSpc>
                    <a:spcPct val="100000"/>
                  </a:lnSpc>
                  <a:spcBef>
                    <a:spcPts val="90"/>
                  </a:spcBef>
                  <a:tabLst>
                    <a:tab pos="918210" algn="l"/>
                    <a:tab pos="15233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i="0" spc="114" dirty="0" smtClean="0">
                          <a:latin typeface="Cambria Math" panose="02040503050406030204" pitchFamily="18" charset="0"/>
                          <a:cs typeface="DejaVu Sans Condensed"/>
                        </a:rPr>
                        <m:t>∇</m:t>
                      </m:r>
                      <m:r>
                        <a:rPr lang="en-US" sz="1100" i="1" spc="114" dirty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0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b="0" i="1" spc="-245" dirty="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4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70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LM Sans 10"/>
                        </a:rPr>
                        <m:t>8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2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6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).</m:t>
                      </m:r>
                    </m:oMath>
                  </m:oMathPara>
                </a14:m>
                <a:endParaRPr lang="en-US" sz="1100" dirty="0">
                  <a:latin typeface="Verdana"/>
                  <a:cs typeface="Verdana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Hessian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90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200" i="1" spc="135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general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×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matrix</a:t>
                </a:r>
              </a:p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1100" b="0" i="0" smtClean="0">
                              <a:latin typeface="Cambria Math" panose="02040503050406030204" pitchFamily="18" charset="0"/>
                              <a:cs typeface="LM Sans 10"/>
                            </a:rPr>
                            <m:t>∇</m:t>
                          </m:r>
                        </m:e>
                        <m:sup>
                          <m: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  <m:r>
                        <a:rPr lang="ar-AE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ar-AE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d>
                        <m:dPr>
                          <m:ctrlPr>
                            <a:rPr lang="ar-AE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1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1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1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1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100" dirty="0">
                  <a:latin typeface="LM Sans 10"/>
                  <a:cs typeface="LM Sans 10"/>
                </a:endParaRPr>
              </a:p>
              <a:p>
                <a:pPr marL="38100"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which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our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specific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case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turns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into</a:t>
                </a:r>
              </a:p>
              <a:p>
                <a:pPr marL="381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1100" b="0" i="0" smtClean="0">
                              <a:latin typeface="Cambria Math" panose="02040503050406030204" pitchFamily="18" charset="0"/>
                              <a:cs typeface="LM Sans 10"/>
                            </a:rPr>
                            <m:t>∇</m:t>
                          </m:r>
                        </m:e>
                        <m:sup>
                          <m: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  <m:r>
                        <a:rPr lang="ar-AE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ar-AE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</m:d>
                      <m:r>
                        <a:rPr lang="ar-AE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d>
                        <m:dPr>
                          <m:ctrlPr>
                            <a:rPr lang="ar-AE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100" dirty="0">
                  <a:latin typeface="LM Sans 10"/>
                  <a:cs typeface="LM Sans 10"/>
                </a:endParaRPr>
              </a:p>
              <a:p>
                <a:pPr marL="38100"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Because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4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,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determinant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4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·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·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8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≥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spc="-25" dirty="0">
                    <a:latin typeface="LM Sans 10"/>
                    <a:cs typeface="LM Sans 10"/>
                  </a:rPr>
                  <a:t>, </a:t>
                </a:r>
                <a:br>
                  <a:rPr lang="en-US" sz="1100" spc="-25" dirty="0">
                    <a:latin typeface="LM Sans 10"/>
                    <a:cs typeface="LM Sans 10"/>
                  </a:rPr>
                </a:b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0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convex.</a:t>
                </a:r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1" y="205457"/>
                <a:ext cx="4180206" cy="3221395"/>
              </a:xfrm>
              <a:prstGeom prst="rect">
                <a:avLst/>
              </a:prstGeom>
              <a:blipFill>
                <a:blip r:embed="rId2"/>
                <a:stretch>
                  <a:fillRect l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object 37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38" name="object 38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Menu: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476" indent="-194476">
              <a:buFont typeface="+mj-lt"/>
              <a:buAutoNum type="arabicPeriod"/>
            </a:pPr>
            <a:r>
              <a:rPr lang="en-CA" dirty="0"/>
              <a:t>Derivative</a:t>
            </a:r>
          </a:p>
          <a:p>
            <a:pPr marL="194476" indent="-194476">
              <a:buFont typeface="+mj-lt"/>
              <a:buAutoNum type="arabicPeriod"/>
            </a:pPr>
            <a:r>
              <a:rPr lang="en-CA" dirty="0"/>
              <a:t>Fermat</a:t>
            </a:r>
          </a:p>
          <a:p>
            <a:pPr marL="194476" indent="-194476">
              <a:buFont typeface="+mj-lt"/>
              <a:buAutoNum type="arabicPeriod"/>
            </a:pPr>
            <a:r>
              <a:rPr lang="en-CA" dirty="0"/>
              <a:t>Minimizer local/global and convexity</a:t>
            </a:r>
          </a:p>
          <a:p>
            <a:pPr marL="194476" indent="-194476">
              <a:buFont typeface="+mj-lt"/>
              <a:buAutoNum type="arabicPeriod"/>
            </a:pPr>
            <a:r>
              <a:rPr lang="en-CA" dirty="0"/>
              <a:t>Gradient descent</a:t>
            </a:r>
          </a:p>
          <a:p>
            <a:pPr marL="194476" indent="-194476">
              <a:buFont typeface="+mj-lt"/>
              <a:buAutoNum type="arabicPeriod"/>
            </a:pPr>
            <a:r>
              <a:rPr lang="en-CA" dirty="0"/>
              <a:t>Backtracking </a:t>
            </a:r>
          </a:p>
          <a:p>
            <a:pPr marL="194476" indent="-194476">
              <a:buFont typeface="+mj-lt"/>
              <a:buAutoNum type="arabicPeriod"/>
            </a:pPr>
            <a:r>
              <a:rPr lang="en-CA" dirty="0"/>
              <a:t>Newton</a:t>
            </a:r>
          </a:p>
          <a:p>
            <a:pPr marL="367343" lvl="1" indent="-194476">
              <a:buFont typeface="+mj-lt"/>
              <a:buAutoNum type="arabicPeriod"/>
            </a:pPr>
            <a:endParaRPr lang="en-CA" dirty="0"/>
          </a:p>
          <a:p>
            <a:pPr marL="194476" indent="-194476">
              <a:buFont typeface="+mj-lt"/>
              <a:buAutoNum type="arabicPeriod"/>
            </a:pPr>
            <a:endParaRPr lang="en-CA" dirty="0"/>
          </a:p>
          <a:p>
            <a:pPr marL="194476" indent="-194476">
              <a:buFont typeface="+mj-lt"/>
              <a:buAutoNum type="arabicPeriod"/>
            </a:pPr>
            <a:endParaRPr lang="en-CA" dirty="0"/>
          </a:p>
          <a:p>
            <a:pPr marL="194476" indent="-194476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5735" rtl="0">
              <a:defRPr/>
            </a:pPr>
            <a:fld id="{1D7BF78D-496F-4B18-89F6-F9AC3B233C29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345735" rtl="0">
                <a:defRPr/>
              </a:pPr>
              <a:t>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68679" y="1269365"/>
            <a:ext cx="849906" cy="18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345735" rtl="0"/>
            <a:r>
              <a:rPr lang="en-US" sz="3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courtesy of </a:t>
            </a:r>
            <a:r>
              <a:rPr lang="en-CA" sz="3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Gregory </a:t>
            </a:r>
            <a:r>
              <a:rPr lang="en-CA" sz="3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Szarkiewicz</a:t>
            </a:r>
            <a:r>
              <a:rPr lang="en-CA" sz="3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/ FreeDigitalPhotos.net</a:t>
            </a:r>
            <a:endParaRPr lang="en-CA" sz="30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7" name="Picture 3" descr="D:\MyDocuments\CCA-repo\teaching\2014-w1\222\lectures\images-freedigitalphotos.net\confused-sig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79" y="635476"/>
            <a:ext cx="849906" cy="5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8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Convex</a:t>
            </a:r>
            <a:r>
              <a:rPr spc="85" dirty="0"/>
              <a:t> </a:t>
            </a:r>
            <a:r>
              <a:rPr dirty="0"/>
              <a:t>functions</a:t>
            </a:r>
            <a:r>
              <a:rPr spc="90" dirty="0"/>
              <a:t> </a:t>
            </a:r>
            <a:r>
              <a:rPr dirty="0"/>
              <a:t>rock</a:t>
            </a:r>
            <a:r>
              <a:rPr spc="85" dirty="0"/>
              <a:t> </a:t>
            </a:r>
            <a:r>
              <a:rPr dirty="0"/>
              <a:t>—</a:t>
            </a:r>
            <a:r>
              <a:rPr spc="90" dirty="0"/>
              <a:t> </a:t>
            </a:r>
            <a:r>
              <a:rPr dirty="0"/>
              <a:t>general</a:t>
            </a:r>
            <a:r>
              <a:rPr spc="85" dirty="0"/>
              <a:t> </a:t>
            </a:r>
            <a:r>
              <a:rPr dirty="0"/>
              <a:t>functions</a:t>
            </a:r>
            <a:r>
              <a:rPr spc="90" dirty="0"/>
              <a:t> </a:t>
            </a:r>
            <a:r>
              <a:rPr spc="-10" dirty="0"/>
              <a:t>don’t!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1450" y="358775"/>
                <a:ext cx="3691254" cy="2384307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50800" marR="1252855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Theorem</a:t>
                </a:r>
                <a:r>
                  <a:rPr lang="en-US" sz="1100" b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(convex</a:t>
                </a:r>
                <a:r>
                  <a:rPr lang="en-US" sz="1100" b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functions</a:t>
                </a:r>
                <a:r>
                  <a:rPr lang="en-US" sz="1100" b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rock!)</a:t>
                </a:r>
                <a:r>
                  <a:rPr lang="en-US" sz="1100" b="1" spc="500" dirty="0">
                    <a:latin typeface="LM Sans 10"/>
                    <a:cs typeface="LM Sans 10"/>
                  </a:rPr>
                  <a:t> </a:t>
                </a:r>
                <a:br>
                  <a:rPr lang="en-US" sz="1100" b="1" spc="500" dirty="0">
                    <a:latin typeface="LM Sans 10"/>
                    <a:cs typeface="LM Sans 10"/>
                  </a:rPr>
                </a:b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260" dirty="0" smtClean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26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convex,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spc="-50" dirty="0">
                    <a:latin typeface="LM Sans 10"/>
                    <a:cs typeface="LM Sans 10"/>
                  </a:rPr>
                  <a:t>. </a:t>
                </a:r>
              </a:p>
              <a:p>
                <a:pPr marL="50800" marR="1252855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following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equivalent: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global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4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stationary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6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best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say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general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this: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334"/>
                  </a:spcBef>
                </a:pPr>
                <a:r>
                  <a:rPr lang="en-US" sz="1100" b="1" dirty="0">
                    <a:latin typeface="LM Sans 10"/>
                    <a:cs typeface="LM Sans 10"/>
                  </a:rPr>
                  <a:t>Theorem</a:t>
                </a:r>
                <a:r>
                  <a:rPr lang="en-US" sz="1100" b="1" spc="-7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(general</a:t>
                </a:r>
                <a:r>
                  <a:rPr lang="en-US" sz="1100" b="1" spc="-6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functions)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 marR="53340">
                  <a:lnSpc>
                    <a:spcPct val="102600"/>
                  </a:lnSpc>
                </a:pP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  <m:r>
                      <a:rPr lang="en-US" sz="1100" i="1" spc="8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general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(not</a:t>
                </a:r>
                <a:r>
                  <a:rPr lang="en-US" sz="1100" spc="-10" dirty="0">
                    <a:latin typeface="LM Sans 10"/>
                    <a:cs typeface="LM Sans 10"/>
                  </a:rPr>
                  <a:t> necessarily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convex!)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7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 ∈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always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have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following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implications: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global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04" dirty="0">
                    <a:latin typeface="LM Sans 10"/>
                    <a:cs typeface="LM Sans 10"/>
                  </a:rPr>
                  <a:t> </a:t>
                </a:r>
                <a:r>
                  <a:rPr lang="en-US" sz="1100" i="1" spc="260" dirty="0">
                    <a:latin typeface="DejaVu Sans Condensed"/>
                    <a:cs typeface="DejaVu Sans Condensed"/>
                  </a:rPr>
                  <a:t>⇒</a:t>
                </a:r>
                <a:r>
                  <a:rPr lang="en-US" sz="1100" i="1" spc="30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8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50" dirty="0">
                    <a:latin typeface="LM Sans 10"/>
                    <a:cs typeface="LM Sans 10"/>
                  </a:rPr>
                  <a:t>f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27025" indent="-137795">
                  <a:lnSpc>
                    <a:spcPct val="100000"/>
                  </a:lnSpc>
                  <a:spcBef>
                    <a:spcPts val="3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270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local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04" dirty="0">
                    <a:latin typeface="LM Sans 10"/>
                    <a:cs typeface="LM Sans 10"/>
                  </a:rPr>
                  <a:t> </a:t>
                </a:r>
                <a:r>
                  <a:rPr lang="en-US" sz="1100" i="1" spc="260" dirty="0">
                    <a:latin typeface="DejaVu Sans Condensed"/>
                    <a:cs typeface="DejaVu Sans Condensed"/>
                  </a:rPr>
                  <a:t>⇒</a:t>
                </a:r>
                <a:r>
                  <a:rPr lang="en-US" sz="1100" i="1" spc="30" dirty="0">
                    <a:latin typeface="DejaVu Sans Condensed"/>
                    <a:cs typeface="DejaVu Sans Condensed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stationary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60" dirty="0">
                    <a:latin typeface="LM Sans 10"/>
                    <a:cs typeface="LM Sans 10"/>
                  </a:rPr>
                  <a:t>f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58775"/>
                <a:ext cx="3691254" cy="2384307"/>
              </a:xfrm>
              <a:prstGeom prst="rect">
                <a:avLst/>
              </a:prstGeom>
              <a:blipFill>
                <a:blip r:embed="rId2"/>
                <a:stretch>
                  <a:fillRect l="-990" t="-1790" r="-1320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5" name="object 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Domains</a:t>
            </a:r>
            <a:r>
              <a:rPr spc="70" dirty="0"/>
              <a:t> </a:t>
            </a:r>
            <a:r>
              <a:rPr dirty="0"/>
              <a:t>smaller</a:t>
            </a:r>
            <a:r>
              <a:rPr spc="70" dirty="0"/>
              <a:t> </a:t>
            </a:r>
            <a:r>
              <a:rPr dirty="0"/>
              <a:t>than</a:t>
            </a:r>
            <a:r>
              <a:rPr spc="75" dirty="0"/>
              <a:t> </a:t>
            </a:r>
            <a:r>
              <a:rPr dirty="0"/>
              <a:t>the</a:t>
            </a:r>
            <a:r>
              <a:rPr spc="70" dirty="0"/>
              <a:t> </a:t>
            </a:r>
            <a:r>
              <a:rPr dirty="0"/>
              <a:t>entire</a:t>
            </a:r>
            <a:r>
              <a:rPr spc="70" dirty="0"/>
              <a:t> </a:t>
            </a:r>
            <a:r>
              <a:rPr spc="-10" dirty="0"/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47294" y="461453"/>
                <a:ext cx="3691254" cy="2085636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12700" marR="4368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20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defined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entire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space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20" dirty="0">
                    <a:latin typeface="LM Sans 10"/>
                    <a:cs typeface="LM Sans 10"/>
                  </a:rPr>
                  <a:t>X</a:t>
                </a:r>
                <a:r>
                  <a:rPr lang="en-US" sz="1100" i="1" spc="-22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 </a:t>
                </a:r>
                <a:r>
                  <a:rPr lang="en-US" sz="1100" dirty="0">
                    <a:latin typeface="LM Sans 10"/>
                    <a:cs typeface="LM Sans 10"/>
                  </a:rPr>
                  <a:t>E.g.,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“log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barrier”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22250" algn="ctr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7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5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130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ln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⁡(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7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50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12700" marR="5080">
                  <a:lnSpc>
                    <a:spcPct val="102699"/>
                  </a:lnSpc>
                  <a:spcBef>
                    <a:spcPts val="109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has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domain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positive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real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numbers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(“ln”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usually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not </a:t>
                </a:r>
                <a:r>
                  <a:rPr lang="en-US" sz="1100" dirty="0">
                    <a:latin typeface="LM Sans 10"/>
                    <a:cs typeface="LM Sans 10"/>
                  </a:rPr>
                  <a:t>defined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inputs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nonpositive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—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more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later!)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With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care,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above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theory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extends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accordingly,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checking </a:t>
                </a:r>
                <a:r>
                  <a:rPr lang="en-US" sz="1100" dirty="0">
                    <a:latin typeface="LM Sans 10"/>
                    <a:cs typeface="LM Sans 10"/>
                  </a:rPr>
                  <a:t>points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domain.</a:t>
                </a:r>
                <a:r>
                  <a:rPr lang="en-US" sz="1100" spc="105" dirty="0">
                    <a:latin typeface="LM Sans 10"/>
                    <a:cs typeface="LM Sans 10"/>
                  </a:rPr>
                  <a:t>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pc="105" smtClean="0">
                                <a:latin typeface="Cambria Math" panose="02040503050406030204" pitchFamily="18" charset="0"/>
                                <a:cs typeface="LM Sans 10"/>
                              </a:rPr>
                            </m:ctrlPr>
                          </m:dPr>
                          <m:e>
                            <m:r>
                              <a:rPr lang="en-US" sz="1100" b="0" i="1" spc="105" smtClean="0">
                                <a:latin typeface="Cambria Math" panose="02040503050406030204" pitchFamily="18" charset="0"/>
                                <a:cs typeface="LM Sans 1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100" b="0" i="1" spc="105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100" b="0" i="0" spc="105" smtClean="0">
                                    <a:latin typeface="Cambria Math" panose="02040503050406030204" pitchFamily="18" charset="0"/>
                                    <a:cs typeface="LM Sans 1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100" b="0" i="1" spc="105" smtClean="0">
                                        <a:latin typeface="Cambria Math" panose="02040503050406030204" pitchFamily="18" charset="0"/>
                                        <a:cs typeface="LM Sans 1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b="0" i="1" spc="105" smtClean="0">
                                        <a:latin typeface="Cambria Math" panose="02040503050406030204" pitchFamily="18" charset="0"/>
                                        <a:cs typeface="LM Sans 1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′</m:t>
                        </m:r>
                      </m:sup>
                    </m:sSup>
                    <m:r>
                      <a:rPr lang="en-US" sz="1100" b="0" i="1" spc="105" smtClean="0">
                        <a:latin typeface="Cambria Math" panose="02040503050406030204" pitchFamily="18" charset="0"/>
                        <a:cs typeface="LM Sans 10"/>
                      </a:rPr>
                      <m:t>=−</m:t>
                    </m:r>
                    <m:f>
                      <m:fPr>
                        <m:ctrlP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fPr>
                      <m:num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1</m:t>
                        </m:r>
                      </m:num>
                      <m:den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𝑥</m:t>
                        </m:r>
                      </m:den>
                    </m:f>
                    <m:r>
                      <a:rPr lang="en-US" sz="1100" b="0" i="1" spc="105" smtClean="0">
                        <a:latin typeface="Cambria Math" panose="02040503050406030204" pitchFamily="18" charset="0"/>
                        <a:cs typeface="LM Sans 10"/>
                      </a:rPr>
                      <m:t>=−</m:t>
                    </m:r>
                    <m:sSup>
                      <m:sSupPr>
                        <m:ctrlP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</m:ctrlPr>
                      </m:sSupPr>
                      <m:e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𝑥</m:t>
                        </m:r>
                      </m:e>
                      <m:sup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−</m:t>
                        </m:r>
                        <m:r>
                          <a:rPr lang="en-US" sz="1100" b="0" i="1" spc="105" smtClean="0">
                            <a:latin typeface="Cambria Math" panose="02040503050406030204" pitchFamily="18" charset="0"/>
                            <a:cs typeface="LM Sans 1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and so</a:t>
                </a:r>
              </a:p>
              <a:p>
                <a:pPr marL="12700">
                  <a:lnSpc>
                    <a:spcPct val="100000"/>
                  </a:lnSpc>
                  <a:spcBef>
                    <a:spcPts val="6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′′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′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1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&gt;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0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12700">
                  <a:spcBef>
                    <a:spcPts val="635"/>
                  </a:spcBef>
                </a:pPr>
                <a:r>
                  <a:rPr lang="en-US" sz="1100" spc="-10" dirty="0">
                    <a:latin typeface="LM Sans 10"/>
                    <a:cs typeface="LM Sans 10"/>
                  </a:rPr>
                  <a:t>Consequently,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solidFill>
                      <a:srgbClr val="0000FF"/>
                    </a:solidFill>
                    <a:latin typeface="DejaVu Sans Condensed"/>
                    <a:cs typeface="DejaVu Sans Condensed"/>
                  </a:rPr>
                  <a:t>−</a:t>
                </a:r>
                <a:r>
                  <a:rPr lang="en-US" sz="1100" i="1" spc="-135" dirty="0">
                    <a:solidFill>
                      <a:srgbClr val="0000FF"/>
                    </a:solidFill>
                    <a:latin typeface="DejaVu Sans Condensed"/>
                    <a:cs typeface="DejaVu Sans Condensed"/>
                  </a:rPr>
                  <a:t> </a:t>
                </a:r>
                <a:r>
                  <a:rPr lang="en-US" sz="1100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ln</a:t>
                </a:r>
                <a:r>
                  <a:rPr lang="en-US" sz="1100" spc="-20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convex</a:t>
                </a:r>
                <a:r>
                  <a:rPr lang="en-US" sz="1100" dirty="0">
                    <a:latin typeface="LM Sans 10"/>
                    <a:cs typeface="LM Sans 10"/>
                  </a:rPr>
                  <a:t>.</a:t>
                </a:r>
                <a:r>
                  <a:rPr lang="en-US" sz="1100" spc="9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However,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domain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only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set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real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numbers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60" dirty="0">
                    <a:latin typeface="Verdana"/>
                    <a:cs typeface="Verdana"/>
                  </a:rPr>
                  <a:t>&gt;</a:t>
                </a:r>
                <a:r>
                  <a:rPr lang="en-US" sz="1100" i="1" spc="-85" dirty="0">
                    <a:latin typeface="Verdana"/>
                    <a:cs typeface="Verdana"/>
                  </a:rPr>
                  <a:t> </a:t>
                </a:r>
                <a:r>
                  <a:rPr lang="en-US" sz="1100" spc="-35" dirty="0">
                    <a:latin typeface="LM Sans 10"/>
                    <a:cs typeface="LM Sans 10"/>
                  </a:rPr>
                  <a:t>0.</a:t>
                </a:r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461453"/>
                <a:ext cx="3691254" cy="2085636"/>
              </a:xfrm>
              <a:prstGeom prst="rect">
                <a:avLst/>
              </a:prstGeom>
              <a:blipFill>
                <a:blip r:embed="rId2"/>
                <a:stretch>
                  <a:fillRect l="-2149" t="-2339" r="-2149" b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object 10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1" name="object 11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1804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Strict</a:t>
            </a:r>
            <a:r>
              <a:rPr spc="40" dirty="0"/>
              <a:t> </a:t>
            </a:r>
            <a:r>
              <a:rPr spc="-10" dirty="0"/>
              <a:t>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47294" y="310234"/>
                <a:ext cx="3912870" cy="347788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:r>
                  <a:rPr sz="1100" i="1" dirty="0">
                    <a:latin typeface="LM Sans 10"/>
                    <a:cs typeface="LM Sans 10"/>
                  </a:rPr>
                  <a:t>Strict</a:t>
                </a:r>
                <a:r>
                  <a:rPr sz="1100" i="1" spc="-4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convexity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arises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if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inequality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in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definition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of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convexity </a:t>
                </a:r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6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strict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for</a:t>
                </a:r>
                <a:r>
                  <a:rPr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80" dirty="0">
                        <a:latin typeface="Cambria Math" panose="02040503050406030204" pitchFamily="18" charset="0"/>
                        <a:cs typeface="DejaVu Sans Condensed"/>
                      </a:rPr>
                      <m:t>≠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𝑦</m:t>
                    </m:r>
                    <m:r>
                      <a:rPr lang="en-US" sz="1100" i="1" spc="9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and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&lt;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Verdana"/>
                      </a:rPr>
                      <m:t>𝜆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&lt;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</m:oMath>
                </a14:m>
                <a:r>
                  <a:rPr sz="1100" spc="-25" dirty="0">
                    <a:latin typeface="LM Sans 10"/>
                    <a:cs typeface="LM Sans 10"/>
                  </a:rPr>
                  <a:t>: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310234"/>
                <a:ext cx="3912870" cy="347788"/>
              </a:xfrm>
              <a:prstGeom prst="rect">
                <a:avLst/>
              </a:prstGeom>
              <a:blipFill>
                <a:blip r:embed="rId2"/>
                <a:stretch>
                  <a:fillRect l="-2025" t="-122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1139418" y="605420"/>
            <a:ext cx="985519" cy="1917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908685" algn="l"/>
              </a:tabLst>
            </a:pPr>
            <a:r>
              <a:rPr sz="1100" dirty="0">
                <a:latin typeface="Trebuchet MS"/>
                <a:cs typeface="Trebuchet MS"/>
              </a:rPr>
              <a:t>	 </a:t>
            </a:r>
            <a:endParaRPr sz="11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628650" y="717650"/>
                <a:ext cx="3574769" cy="18081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1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Verdana"/>
                        </a:rPr>
                        <m:t>𝜆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Verdana"/>
                        </a:rPr>
                        <m:t>𝜆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60" dirty="0">
                          <a:latin typeface="Cambria Math" panose="02040503050406030204" pitchFamily="18" charset="0"/>
                          <a:cs typeface="Verdana"/>
                        </a:rPr>
                        <m:t>&lt;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1</m:t>
                      </m:r>
                      <m:r>
                        <a:rPr lang="en-US" sz="1100" i="1" spc="-1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75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Verdana"/>
                        </a:rPr>
                        <m:t>𝜆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i="1" spc="-27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12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Verdana"/>
                        </a:rPr>
                        <m:t>𝜆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𝑦</m:t>
                      </m:r>
                      <m:r>
                        <a:rPr lang="en-US" sz="1100" i="1" spc="-25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Verdana"/>
                        </a:rPr>
                        <m:t>.</m:t>
                      </m:r>
                    </m:oMath>
                  </m:oMathPara>
                </a14:m>
                <a:endParaRPr sz="110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717650"/>
                <a:ext cx="3574769" cy="180819"/>
              </a:xfrm>
              <a:prstGeom prst="rect">
                <a:avLst/>
              </a:prstGeom>
              <a:blipFill>
                <a:blip r:embed="rId3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347294" y="952981"/>
            <a:ext cx="3913504" cy="11214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LM Sans 10"/>
                <a:cs typeface="LM Sans 10"/>
              </a:rPr>
              <a:t>Now</a:t>
            </a:r>
            <a:r>
              <a:rPr sz="1100" spc="-5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if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both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were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two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different</a:t>
            </a:r>
            <a:r>
              <a:rPr sz="1100" i="1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minimizers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of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spc="-10" dirty="0">
                <a:latin typeface="LM Sans 10"/>
                <a:cs typeface="LM Sans 10"/>
              </a:rPr>
              <a:t>f</a:t>
            </a:r>
            <a:r>
              <a:rPr sz="1100" i="1" spc="-1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,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then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strict convexity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would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give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that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points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between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x</a:t>
            </a:r>
            <a:r>
              <a:rPr sz="1100" i="1" spc="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y</a:t>
            </a:r>
            <a:r>
              <a:rPr sz="1100" i="1" spc="8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have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20" dirty="0">
                <a:latin typeface="LM Sans 10"/>
                <a:cs typeface="LM Sans 10"/>
              </a:rPr>
              <a:t>even </a:t>
            </a:r>
            <a:r>
              <a:rPr sz="1100" dirty="0">
                <a:latin typeface="LM Sans 10"/>
                <a:cs typeface="LM Sans 10"/>
              </a:rPr>
              <a:t>smaller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functions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values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—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which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absurd!</a:t>
            </a:r>
            <a:r>
              <a:rPr sz="1100" spc="8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Hence</a:t>
            </a:r>
            <a:endParaRPr sz="1100" dirty="0">
              <a:latin typeface="LM Sans 10"/>
              <a:cs typeface="LM Sans 10"/>
            </a:endParaRPr>
          </a:p>
          <a:p>
            <a:pPr marL="12700" marR="120650" indent="115570">
              <a:lnSpc>
                <a:spcPct val="140400"/>
              </a:lnSpc>
            </a:pP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a</a:t>
            </a:r>
            <a:r>
              <a:rPr sz="1100" spc="-35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strictly</a:t>
            </a:r>
            <a:r>
              <a:rPr sz="1100" spc="-3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convex</a:t>
            </a:r>
            <a:r>
              <a:rPr sz="1100" spc="-35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function</a:t>
            </a:r>
            <a:r>
              <a:rPr sz="1100" spc="-3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has</a:t>
            </a:r>
            <a:r>
              <a:rPr sz="1100" spc="-3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either</a:t>
            </a:r>
            <a:r>
              <a:rPr sz="1100" spc="-15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b="1" dirty="0">
                <a:solidFill>
                  <a:srgbClr val="0000FF"/>
                </a:solidFill>
                <a:latin typeface="LM Sans 10"/>
                <a:cs typeface="LM Sans 10"/>
              </a:rPr>
              <a:t>no</a:t>
            </a:r>
            <a:r>
              <a:rPr sz="1100" b="1" spc="-7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or</a:t>
            </a:r>
            <a:r>
              <a:rPr sz="1100" spc="-3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dirty="0">
                <a:solidFill>
                  <a:srgbClr val="0000FF"/>
                </a:solidFill>
                <a:latin typeface="LM Sans 10"/>
                <a:cs typeface="LM Sans 10"/>
              </a:rPr>
              <a:t>a</a:t>
            </a:r>
            <a:r>
              <a:rPr sz="1100" spc="-3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b="1" dirty="0">
                <a:solidFill>
                  <a:srgbClr val="0000FF"/>
                </a:solidFill>
                <a:latin typeface="LM Sans 10"/>
                <a:cs typeface="LM Sans 10"/>
              </a:rPr>
              <a:t>unique</a:t>
            </a:r>
            <a:r>
              <a:rPr sz="1100" b="1" spc="-70" dirty="0">
                <a:solidFill>
                  <a:srgbClr val="0000FF"/>
                </a:solidFill>
                <a:latin typeface="LM Sans 10"/>
                <a:cs typeface="LM Sans 10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LM Sans 10"/>
                <a:cs typeface="LM Sans 10"/>
              </a:rPr>
              <a:t>minimizer! </a:t>
            </a:r>
            <a:br>
              <a:rPr lang="en-US" sz="1100" spc="-10" dirty="0">
                <a:solidFill>
                  <a:srgbClr val="0000FF"/>
                </a:solidFill>
                <a:latin typeface="LM Sans 10"/>
                <a:cs typeface="LM Sans 10"/>
              </a:rPr>
            </a:b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sufficient</a:t>
            </a:r>
            <a:r>
              <a:rPr sz="1100" i="1" spc="-3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condition</a:t>
            </a:r>
            <a:r>
              <a:rPr sz="1100" i="1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for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strict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convexity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of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f</a:t>
            </a:r>
            <a:r>
              <a:rPr sz="1100" i="1" spc="1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that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Hessian</a:t>
            </a:r>
            <a:endParaRPr sz="1100" dirty="0">
              <a:latin typeface="LM Sans 10"/>
              <a:cs typeface="LM Sans 10"/>
            </a:endParaRPr>
          </a:p>
          <a:p>
            <a:pPr marL="127635">
              <a:lnSpc>
                <a:spcPts val="900"/>
              </a:lnSpc>
            </a:pPr>
            <a:r>
              <a:rPr sz="800" spc="-50" dirty="0">
                <a:latin typeface="LM Mono Prop 10"/>
                <a:cs typeface="LM Mono Prop 10"/>
              </a:rPr>
              <a:t>2</a:t>
            </a:r>
            <a:endParaRPr sz="800" dirty="0">
              <a:latin typeface="LM Mono Prop 10"/>
              <a:cs typeface="LM Mono Prop 1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939885"/>
            <a:ext cx="3403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245" dirty="0">
                <a:latin typeface="DejaVu Sans Condensed"/>
                <a:cs typeface="DejaVu Sans Condensed"/>
              </a:rPr>
              <a:t>∇</a:t>
            </a:r>
            <a:r>
              <a:rPr sz="1100" i="1" spc="130" dirty="0">
                <a:latin typeface="DejaVu Sans Condensed"/>
                <a:cs typeface="DejaVu Sans Condensed"/>
              </a:rPr>
              <a:t> </a:t>
            </a:r>
            <a:r>
              <a:rPr sz="1100" i="1" dirty="0">
                <a:latin typeface="LM Sans 10"/>
                <a:cs typeface="LM Sans 10"/>
              </a:rPr>
              <a:t>f</a:t>
            </a:r>
            <a:r>
              <a:rPr sz="1100" i="1" spc="19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is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always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positive</a:t>
            </a:r>
            <a:r>
              <a:rPr sz="1100" i="1" spc="-25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definite</a:t>
            </a:r>
            <a:r>
              <a:rPr sz="1100" i="1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(more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on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this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in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2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minute).</a:t>
            </a:r>
            <a:endParaRPr sz="11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64883" y="2213902"/>
                <a:ext cx="3842385" cy="1052195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226060" marR="68580" indent="-137795">
                  <a:lnSpc>
                    <a:spcPct val="102600"/>
                  </a:lnSpc>
                  <a:spcBef>
                    <a:spcPts val="5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227329" algn="l"/>
                  </a:tabLst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9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13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m:rPr>
                        <m:sty m:val="p"/>
                      </m:rP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ln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⁡(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strictly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convex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because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Hessian/second 	</a:t>
                </a:r>
                <a:r>
                  <a:rPr sz="1100" dirty="0">
                    <a:latin typeface="LM Sans 10"/>
                    <a:cs typeface="LM Sans 10"/>
                  </a:rPr>
                  <a:t>derivative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Verdana"/>
                      </a:rPr>
                      <m:t>/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200" i="1" spc="89" baseline="27777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,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and</a:t>
                </a:r>
                <a:r>
                  <a:rPr sz="1100" spc="-1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f</a:t>
                </a:r>
                <a:r>
                  <a:rPr sz="1100" i="1" spc="21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has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b="1" dirty="0">
                    <a:latin typeface="LM Sans 10"/>
                    <a:cs typeface="LM Sans 10"/>
                  </a:rPr>
                  <a:t>no</a:t>
                </a:r>
                <a:r>
                  <a:rPr sz="1100" b="1" spc="-5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minimizer.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26060" marR="351155" indent="-137795">
                  <a:lnSpc>
                    <a:spcPct val="102600"/>
                  </a:lnSpc>
                  <a:buClr>
                    <a:srgbClr val="3333B2"/>
                  </a:buClr>
                  <a:buFont typeface="DejaVu Sans Condensed"/>
                  <a:buChar char="•"/>
                  <a:tabLst>
                    <a:tab pos="227329" algn="l"/>
                  </a:tabLst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9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200" i="1" spc="172" baseline="27777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strictly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convex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because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Hessian/second 	</a:t>
                </a:r>
                <a:r>
                  <a:rPr sz="1100" dirty="0">
                    <a:latin typeface="LM Sans 10"/>
                    <a:cs typeface="LM Sans 10"/>
                  </a:rPr>
                  <a:t>derivative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,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and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f</a:t>
                </a:r>
                <a:r>
                  <a:rPr sz="1100" i="1" spc="20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has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b="1" dirty="0">
                    <a:latin typeface="LM Sans 10"/>
                    <a:cs typeface="LM Sans 10"/>
                  </a:rPr>
                  <a:t>unique</a:t>
                </a:r>
                <a:r>
                  <a:rPr sz="1100" b="1" spc="-6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minimizer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sz="1100" spc="-25" dirty="0">
                    <a:latin typeface="LM Sans 10"/>
                    <a:cs typeface="LM Sans 10"/>
                  </a:rPr>
                  <a:t>.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26060" indent="-137795">
                  <a:lnSpc>
                    <a:spcPct val="100000"/>
                  </a:lnSpc>
                  <a:spcBef>
                    <a:spcPts val="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226060" algn="l"/>
                  </a:tabLst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9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convex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but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not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strictly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convex,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and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f</a:t>
                </a:r>
                <a:r>
                  <a:rPr sz="1100" i="1" spc="200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has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27329">
                  <a:lnSpc>
                    <a:spcPct val="100000"/>
                  </a:lnSpc>
                  <a:spcBef>
                    <a:spcPts val="35"/>
                  </a:spcBef>
                </a:pPr>
                <a:r>
                  <a:rPr sz="1100" b="1" dirty="0">
                    <a:latin typeface="LM Sans 10"/>
                    <a:cs typeface="LM Sans 10"/>
                  </a:rPr>
                  <a:t>infinitely</a:t>
                </a:r>
                <a:r>
                  <a:rPr sz="1100" b="1" spc="-65" dirty="0">
                    <a:latin typeface="LM Sans 10"/>
                    <a:cs typeface="LM Sans 10"/>
                  </a:rPr>
                  <a:t> </a:t>
                </a:r>
                <a:r>
                  <a:rPr sz="1100" b="1" dirty="0">
                    <a:latin typeface="LM Sans 10"/>
                    <a:cs typeface="LM Sans 10"/>
                  </a:rPr>
                  <a:t>many</a:t>
                </a:r>
                <a:r>
                  <a:rPr sz="1100" b="1" spc="-8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minimizers.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3" y="2213902"/>
                <a:ext cx="3842385" cy="1052195"/>
              </a:xfrm>
              <a:prstGeom prst="rect">
                <a:avLst/>
              </a:prstGeom>
              <a:blipFill>
                <a:blip r:embed="rId4"/>
                <a:stretch>
                  <a:fillRect l="-159" t="-4624" r="-317" b="-6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object 9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0" name="object 10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Positive</a:t>
            </a:r>
            <a:r>
              <a:rPr spc="50" dirty="0"/>
              <a:t> </a:t>
            </a:r>
            <a:r>
              <a:rPr dirty="0"/>
              <a:t>definite</a:t>
            </a:r>
            <a:r>
              <a:rPr spc="55" dirty="0"/>
              <a:t> </a:t>
            </a:r>
            <a:r>
              <a:rPr spc="-10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96494" y="657274"/>
                <a:ext cx="3592829" cy="1758045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63500" marR="1317625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sSup>
                      <m:sSupPr>
                        <m:ctrlPr>
                          <a:rPr lang="en-US" sz="1100" b="0" i="1" spc="-1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 Condensed"/>
                          </a:rPr>
                        </m:ctrlPr>
                      </m:sSupPr>
                      <m:e>
                        <m:r>
                          <a:rPr lang="en-US" sz="1100" i="1" spc="-1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 Condensed"/>
                          </a:rPr>
                          <m:t>ℝ</m:t>
                        </m:r>
                      </m:e>
                      <m:sup>
                        <m:r>
                          <a:rPr lang="en-US" sz="1100" b="0" i="1" spc="-1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 Condensed"/>
                          </a:rPr>
                          <m:t>𝑑</m:t>
                        </m:r>
                        <m:r>
                          <a:rPr lang="en-US" sz="1100" b="0" i="1" spc="-1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 Condensed"/>
                          </a:rPr>
                          <m:t>×</m:t>
                        </m:r>
                        <m:r>
                          <a:rPr lang="en-US" sz="1100" b="0" i="1" spc="-1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 Condensed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be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symmetric</a:t>
                </a:r>
                <a:r>
                  <a:rPr lang="en-US" sz="1100" spc="-10" dirty="0">
                    <a:latin typeface="LM Sans 10"/>
                    <a:cs typeface="LM Sans 10"/>
                  </a:rPr>
                  <a:t> matrix.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following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equivalent: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39725" indent="-137795">
                  <a:lnSpc>
                    <a:spcPct val="100000"/>
                  </a:lnSpc>
                  <a:spcBef>
                    <a:spcPts val="33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39725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A</a:t>
                </a:r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positive</a:t>
                </a:r>
                <a:r>
                  <a:rPr lang="en-US" sz="1100" b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definite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also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written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8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M Sans 10"/>
                      </a:rPr>
                      <m:t>≻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339725" indent="-137795">
                  <a:lnSpc>
                    <a:spcPct val="100000"/>
                  </a:lnSpc>
                  <a:spcBef>
                    <a:spcPts val="334"/>
                  </a:spcBef>
                  <a:buClr>
                    <a:srgbClr val="3333B2"/>
                  </a:buClr>
                  <a:buChar char="•"/>
                  <a:tabLst>
                    <a:tab pos="339725" algn="l"/>
                  </a:tabLst>
                </a:pPr>
                <a14:m>
                  <m:oMath xmlns:m="http://schemas.openxmlformats.org/officeDocument/2006/math">
                    <m:r>
                      <a:rPr lang="en-US" sz="1100" i="1" spc="-25" dirty="0" smtClean="0">
                        <a:latin typeface="Cambria Math" panose="02040503050406030204" pitchFamily="18" charset="0"/>
                        <a:cs typeface="DejaVu Sans Condensed"/>
                      </a:rPr>
                      <m:t>⟨</m:t>
                    </m:r>
                    <m:r>
                      <a:rPr lang="en-US" sz="1100" i="1" spc="-25" dirty="0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⟩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h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ℝ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Sans 8"/>
                      </a:rPr>
                      <m:t>𝑑</m:t>
                    </m:r>
                    <m:r>
                      <a:rPr lang="en-US" sz="1100" b="0" i="1" spc="355" dirty="0" smtClean="0">
                        <a:latin typeface="Cambria Math" panose="02040503050406030204" pitchFamily="18" charset="0"/>
                        <a:cs typeface="Georgia"/>
                      </a:rPr>
                      <m:t>∖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DejaVu Sans Condensed"/>
                      </a:rPr>
                      <m:t>{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DejaVu Sans Condensed"/>
                      </a:rPr>
                      <m:t>}</m:t>
                    </m:r>
                    <m:r>
                      <a:rPr lang="en-US" sz="1100" i="1" spc="3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(this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definition)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39725" indent="-137795">
                  <a:lnSpc>
                    <a:spcPct val="100000"/>
                  </a:lnSpc>
                  <a:spcBef>
                    <a:spcPts val="33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3972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eigenvalues</a:t>
                </a:r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</m:oMath>
                </a14:m>
                <a:r>
                  <a:rPr lang="en-US" sz="1100" i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60" dirty="0" smtClean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(again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great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software)</a:t>
                </a:r>
              </a:p>
              <a:p>
                <a:pPr marL="201930">
                  <a:spcBef>
                    <a:spcPts val="330"/>
                  </a:spcBef>
                  <a:buClr>
                    <a:srgbClr val="3333B2"/>
                  </a:buClr>
                  <a:tabLst>
                    <a:tab pos="339725" algn="l"/>
                  </a:tabLst>
                </a:pPr>
                <a:r>
                  <a:rPr lang="en-US" sz="1100" b="1" dirty="0">
                    <a:latin typeface="LM Sans 10"/>
                    <a:cs typeface="LM Sans 10"/>
                  </a:rPr>
                  <a:t>IF</a:t>
                </a:r>
                <a:r>
                  <a:rPr lang="en-US" sz="1100" b="1" spc="-5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𝑑</m:t>
                    </m:r>
                    <m:r>
                      <a:rPr lang="en-US" sz="1100" i="1" spc="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2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d>
                      <m:dPr>
                        <m:ctrlPr>
                          <a:rPr lang="en-US" sz="1100" i="1" spc="-5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 spc="-50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sz="1100" b="0" i="1" spc="-5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add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20" dirty="0">
                    <a:latin typeface="LM Sans 10"/>
                    <a:cs typeface="LM Sans 10"/>
                  </a:rPr>
                  <a:t> list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01930">
                  <a:spcBef>
                    <a:spcPts val="330"/>
                  </a:spcBef>
                  <a:buClr>
                    <a:srgbClr val="3333B2"/>
                  </a:buClr>
                  <a:tabLst>
                    <a:tab pos="339725" algn="l"/>
                  </a:tabLst>
                </a:pPr>
                <a:endParaRPr lang="en-US" sz="1100" dirty="0">
                  <a:latin typeface="LM Sans 10"/>
                  <a:cs typeface="LM Sans 10"/>
                </a:endParaRPr>
              </a:p>
              <a:p>
                <a:pPr marL="201930">
                  <a:lnSpc>
                    <a:spcPct val="100000"/>
                  </a:lnSpc>
                  <a:spcBef>
                    <a:spcPts val="330"/>
                  </a:spcBef>
                  <a:buClr>
                    <a:srgbClr val="3333B2"/>
                  </a:buClr>
                  <a:tabLst>
                    <a:tab pos="339725" algn="l"/>
                  </a:tabLst>
                </a:pPr>
                <a:endParaRPr lang="en-US" sz="1100" spc="-1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4" y="657274"/>
                <a:ext cx="3592829" cy="1758045"/>
              </a:xfrm>
              <a:prstGeom prst="rect">
                <a:avLst/>
              </a:prstGeom>
              <a:blipFill>
                <a:blip r:embed="rId2"/>
                <a:stretch>
                  <a:fillRect l="-849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21894" y="2088284"/>
                <a:ext cx="3912235" cy="445770"/>
              </a:xfrm>
              <a:prstGeom prst="rect">
                <a:avLst/>
              </a:prstGeom>
            </p:spPr>
            <p:txBody>
              <a:bodyPr vert="horz" wrap="square" lIns="0" tIns="55244" rIns="0" bIns="0" rtlCol="0">
                <a:spAutoFit/>
              </a:bodyPr>
              <a:lstStyle/>
              <a:p>
                <a:pPr marL="314325" indent="-137795">
                  <a:lnSpc>
                    <a:spcPct val="100000"/>
                  </a:lnSpc>
                  <a:spcBef>
                    <a:spcPts val="434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14325" algn="l"/>
                    <a:tab pos="857885" algn="l"/>
                    <a:tab pos="1391920" algn="l"/>
                  </a:tabLst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Verdana"/>
                      </a:rPr>
                      <m:t>𝛼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3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3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Verdana"/>
                      </a:rPr>
                      <m:t>	</m:t>
                    </m:r>
                    <m:r>
                      <a:rPr lang="en-US" sz="1100" i="1" spc="-100" dirty="0">
                        <a:latin typeface="Cambria Math" panose="02040503050406030204" pitchFamily="18" charset="0"/>
                        <a:cs typeface="Verdana"/>
                      </a:rPr>
                      <m:t>𝛾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Verdana"/>
                      </a:rPr>
                      <m:t>	</m:t>
                    </m:r>
                    <m:r>
                      <m:rPr>
                        <m:sty m:val="p"/>
                      </m:rP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det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⁡(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𝐴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 = </m:t>
                    </m:r>
                    <m:r>
                      <a:rPr lang="en-US" sz="1100" i="1" spc="-40" dirty="0">
                        <a:latin typeface="Cambria Math" panose="02040503050406030204" pitchFamily="18" charset="0"/>
                        <a:cs typeface="Verdana"/>
                      </a:rPr>
                      <m:t>𝛼𝛾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Verdana"/>
                      </a:rPr>
                      <m:t>𝛽</m:t>
                    </m:r>
                    <m:r>
                      <a:rPr lang="en-US" sz="1200" i="1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200" i="1" spc="112" baseline="27777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endParaRPr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334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(again</a:t>
                </a:r>
                <a:r>
                  <a:rPr sz="1100" spc="-5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great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for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simple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examples;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“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Verdana"/>
                      </a:rPr>
                      <m:t>𝛾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”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actually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not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needed).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2088284"/>
                <a:ext cx="3912235" cy="445770"/>
              </a:xfrm>
              <a:prstGeom prst="rect">
                <a:avLst/>
              </a:prstGeom>
              <a:blipFill>
                <a:blip r:embed="rId3"/>
                <a:stretch>
                  <a:fillRect l="-1402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object 10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1" name="object 11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WolframAlpha</a:t>
            </a:r>
            <a:r>
              <a:rPr spc="105" dirty="0"/>
              <a:t> </a:t>
            </a:r>
            <a:r>
              <a:rPr dirty="0"/>
              <a:t>Cheat</a:t>
            </a:r>
            <a:r>
              <a:rPr spc="105" dirty="0"/>
              <a:t> </a:t>
            </a:r>
            <a:r>
              <a:rPr spc="-10" dirty="0"/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451" y="1044509"/>
            <a:ext cx="72517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75895" indent="-13779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DejaVu Sans Condensed"/>
              <a:buChar char="•"/>
              <a:tabLst>
                <a:tab pos="175895" algn="l"/>
              </a:tabLst>
            </a:pPr>
            <a:r>
              <a:rPr sz="1100" spc="-10" dirty="0">
                <a:latin typeface="LM Sans 10"/>
                <a:cs typeface="LM Sans 10"/>
              </a:rPr>
              <a:t>plotting:</a:t>
            </a:r>
            <a:endParaRPr sz="1100">
              <a:latin typeface="LM Sans 10"/>
              <a:cs typeface="LM Sans 10"/>
            </a:endParaRPr>
          </a:p>
          <a:p>
            <a:pPr marL="175895" indent="-13779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DejaVu Sans Condensed"/>
              <a:buChar char="•"/>
              <a:tabLst>
                <a:tab pos="175895" algn="l"/>
              </a:tabLst>
            </a:pPr>
            <a:r>
              <a:rPr sz="1100" spc="-10" dirty="0">
                <a:latin typeface="LM Sans 10"/>
                <a:cs typeface="LM Sans 10"/>
              </a:rPr>
              <a:t>gradient:</a:t>
            </a:r>
            <a:endParaRPr sz="110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605" y="1044509"/>
            <a:ext cx="235331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407034" indent="-23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LM Mono 10"/>
                <a:cs typeface="LM Mono 10"/>
              </a:rPr>
              <a:t>plot</a:t>
            </a:r>
            <a:r>
              <a:rPr sz="1100" spc="20" dirty="0">
                <a:latin typeface="LM Mono 10"/>
                <a:cs typeface="LM Mono 10"/>
              </a:rPr>
              <a:t> </a:t>
            </a:r>
            <a:r>
              <a:rPr sz="1100" spc="-10" dirty="0">
                <a:latin typeface="LM Mono 10"/>
                <a:cs typeface="LM Mono 10"/>
              </a:rPr>
              <a:t>2x^2+y^2-8x-6y+16 </a:t>
            </a:r>
            <a:br>
              <a:rPr lang="en-US" sz="1100" spc="-10" dirty="0">
                <a:latin typeface="LM Mono 10"/>
                <a:cs typeface="LM Mono 10"/>
              </a:rPr>
            </a:br>
            <a:r>
              <a:rPr lang="en-US" sz="1100" dirty="0">
                <a:latin typeface="LM Mono 10"/>
                <a:cs typeface="LM Mono 10"/>
              </a:rPr>
              <a:t>gradient </a:t>
            </a:r>
            <a:r>
              <a:rPr sz="1100" spc="-10" dirty="0">
                <a:latin typeface="LM Mono 10"/>
                <a:cs typeface="LM Mono 10"/>
              </a:rPr>
              <a:t>2x^2+y^2-8x-6y+16</a:t>
            </a:r>
            <a:endParaRPr sz="1100" dirty="0">
              <a:latin typeface="LM Mono 10"/>
              <a:cs typeface="LM Mono 1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LM Mono 10"/>
                <a:cs typeface="LM Mono 10"/>
              </a:rPr>
              <a:t>hessian</a:t>
            </a:r>
            <a:r>
              <a:rPr sz="1100" spc="-20" dirty="0">
                <a:latin typeface="LM Mono 10"/>
                <a:cs typeface="LM Mono 10"/>
              </a:rPr>
              <a:t> </a:t>
            </a:r>
            <a:r>
              <a:rPr sz="1100" dirty="0">
                <a:latin typeface="LM Mono 10"/>
                <a:cs typeface="LM Mono 10"/>
              </a:rPr>
              <a:t>matrix</a:t>
            </a:r>
            <a:r>
              <a:rPr sz="1100" spc="-15" dirty="0">
                <a:latin typeface="LM Mono 10"/>
                <a:cs typeface="LM Mono 10"/>
              </a:rPr>
              <a:t> </a:t>
            </a:r>
            <a:r>
              <a:rPr sz="1100" spc="-10" dirty="0">
                <a:latin typeface="LM Mono 10"/>
                <a:cs typeface="LM Mono 10"/>
              </a:rPr>
              <a:t>2x^2+y^2-8x-6y+16</a:t>
            </a:r>
            <a:endParaRPr sz="1100" dirty="0">
              <a:latin typeface="LM Mono 10"/>
              <a:cs typeface="LM Mono 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851" y="1508352"/>
            <a:ext cx="6400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DejaVu Sans Condensed"/>
              <a:buChar char="•"/>
              <a:tabLst>
                <a:tab pos="150495" algn="l"/>
              </a:tabLst>
            </a:pPr>
            <a:r>
              <a:rPr sz="1100" spc="-10" dirty="0">
                <a:latin typeface="LM Sans 10"/>
                <a:cs typeface="LM Sans 10"/>
              </a:rPr>
              <a:t>Hessian:</a:t>
            </a:r>
            <a:endParaRPr sz="1100">
              <a:latin typeface="LM Sans 10"/>
              <a:cs typeface="LM Sans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851" y="1718385"/>
            <a:ext cx="2745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DejaVu Sans Condensed"/>
              <a:buChar char="•"/>
              <a:tabLst>
                <a:tab pos="150495" algn="l"/>
                <a:tab pos="840740" algn="l"/>
              </a:tabLst>
            </a:pPr>
            <a:r>
              <a:rPr sz="1100" spc="-10" dirty="0">
                <a:latin typeface="LM Sans 10"/>
                <a:cs typeface="LM Sans 10"/>
              </a:rPr>
              <a:t>minimize:</a:t>
            </a:r>
            <a:r>
              <a:rPr sz="1100" dirty="0">
                <a:latin typeface="LM Sans 10"/>
                <a:cs typeface="LM Sans 10"/>
              </a:rPr>
              <a:t>	</a:t>
            </a:r>
            <a:r>
              <a:rPr sz="1100" dirty="0">
                <a:latin typeface="LM Mono 10"/>
                <a:cs typeface="LM Mono 10"/>
              </a:rPr>
              <a:t>minimize </a:t>
            </a:r>
            <a:r>
              <a:rPr sz="1100" spc="-10" dirty="0">
                <a:latin typeface="LM Mono 10"/>
                <a:cs typeface="LM Mono 10"/>
              </a:rPr>
              <a:t>2x^2+y^2-8x-6y+16</a:t>
            </a:r>
            <a:endParaRPr sz="1100" dirty="0">
              <a:latin typeface="LM Mono 10"/>
              <a:cs typeface="LM Mono 1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8" name="object 8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153" y="1293696"/>
            <a:ext cx="306070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solidFill>
                  <a:srgbClr val="000000"/>
                </a:solidFill>
                <a:latin typeface="LM Sans 17"/>
                <a:cs typeface="LM Sans 17"/>
              </a:rPr>
              <a:t>Minimization</a:t>
            </a:r>
            <a:r>
              <a:rPr sz="2450" spc="10" dirty="0">
                <a:solidFill>
                  <a:srgbClr val="000000"/>
                </a:solidFill>
                <a:latin typeface="LM Sans 17"/>
                <a:cs typeface="LM Sans 17"/>
              </a:rPr>
              <a:t> </a:t>
            </a:r>
            <a:r>
              <a:rPr sz="2450" spc="-10" dirty="0">
                <a:solidFill>
                  <a:srgbClr val="000000"/>
                </a:solidFill>
                <a:latin typeface="LM Sans 17"/>
                <a:cs typeface="LM Sans 17"/>
              </a:rPr>
              <a:t>Algorithms</a:t>
            </a:r>
            <a:endParaRPr sz="2450">
              <a:latin typeface="LM Sans 17"/>
              <a:cs typeface="LM Sans 1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4" name="object 4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Minimization</a:t>
            </a:r>
            <a:r>
              <a:rPr spc="155" dirty="0"/>
              <a:t> </a:t>
            </a:r>
            <a:r>
              <a:rPr spc="-10" dirty="0"/>
              <a:t>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21894" y="432865"/>
                <a:ext cx="3711575" cy="2355850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38100" marR="30480">
                  <a:lnSpc>
                    <a:spcPct val="102600"/>
                  </a:lnSpc>
                  <a:spcBef>
                    <a:spcPts val="5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Similarly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to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one-</a:t>
                </a:r>
                <a:r>
                  <a:rPr sz="1100" dirty="0">
                    <a:latin typeface="LM Sans 10"/>
                    <a:cs typeface="LM Sans 10"/>
                  </a:rPr>
                  <a:t>dimensional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case,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suppose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that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wish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to </a:t>
                </a:r>
                <a:r>
                  <a:rPr sz="1100" spc="-10" dirty="0">
                    <a:latin typeface="LM Sans 10"/>
                    <a:cs typeface="LM Sans 10"/>
                  </a:rPr>
                  <a:t>minimize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52729" algn="ctr">
                  <a:lnSpc>
                    <a:spcPct val="100000"/>
                  </a:lnSpc>
                  <a:spcBef>
                    <a:spcPts val="35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ℝ</m:t>
                    </m:r>
                  </m:oMath>
                </a14:m>
                <a:r>
                  <a:rPr sz="1100" i="1" spc="-25" dirty="0">
                    <a:latin typeface="Verdana"/>
                    <a:cs typeface="Verdana"/>
                  </a:rPr>
                  <a:t>.</a:t>
                </a:r>
                <a:endParaRPr sz="1100" dirty="0">
                  <a:latin typeface="Verdana"/>
                  <a:cs typeface="Verdana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68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If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cannot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find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stationary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points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explicitly/analytically,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30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then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aim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for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b="1" spc="-10" dirty="0">
                    <a:latin typeface="LM Sans 10"/>
                    <a:cs typeface="LM Sans 10"/>
                  </a:rPr>
                  <a:t>algorithm</a:t>
                </a:r>
                <a:r>
                  <a:rPr sz="1100" b="1" spc="-7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which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generates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b="1" dirty="0">
                    <a:latin typeface="LM Sans 10"/>
                    <a:cs typeface="LM Sans 10"/>
                  </a:rPr>
                  <a:t>sequence</a:t>
                </a:r>
                <a:r>
                  <a:rPr sz="1100" b="1" spc="-70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of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35"/>
                  </a:spcBef>
                </a:pPr>
                <a:r>
                  <a:rPr sz="1100" i="1" spc="-10" dirty="0">
                    <a:latin typeface="LM Sans 10"/>
                    <a:cs typeface="LM Sans 10"/>
                  </a:rPr>
                  <a:t>vectors</a:t>
                </a:r>
                <a:r>
                  <a:rPr sz="1100" i="1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in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i="1" spc="-50" dirty="0">
                    <a:latin typeface="LM Sans 10"/>
                    <a:cs typeface="LM Sans 10"/>
                  </a:rPr>
                  <a:t>X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1254760">
                  <a:lnSpc>
                    <a:spcPct val="100000"/>
                  </a:lnSpc>
                  <a:spcBef>
                    <a:spcPts val="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15" baseline="-10416" dirty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200" i="1" spc="-15" baseline="-10416" dirty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200" i="1" spc="-15" baseline="-10416" dirty="0">
                          <a:latin typeface="Cambria Math" panose="02040503050406030204" pitchFamily="18" charset="0"/>
                          <a:cs typeface="DejaVu Sans"/>
                        </a:rPr>
                        <m:t>∈</m:t>
                      </m:r>
                      <m:r>
                        <a:rPr lang="en-US" sz="1200" i="1" spc="-15" baseline="-10416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eorgia"/>
                        </a:rPr>
                        <m:t>ℕ</m:t>
                      </m:r>
                      <m:r>
                        <a:rPr lang="en-US" sz="1200" i="1" spc="225" baseline="-10416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i="1" spc="-6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37" baseline="-10416" dirty="0">
                          <a:latin typeface="Cambria Math" panose="02040503050406030204" pitchFamily="18" charset="0"/>
                          <a:cs typeface="LM Mono Prop 10"/>
                        </a:rPr>
                        <m:t>0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3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44" baseline="-10416" dirty="0">
                          <a:latin typeface="Cambria Math" panose="02040503050406030204" pitchFamily="18" charset="0"/>
                          <a:cs typeface="LM Mono Prop 10"/>
                        </a:rPr>
                        <m:t>1</m:t>
                      </m:r>
                      <m:r>
                        <a:rPr lang="en-US" sz="1100" i="1" spc="-3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3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44" baseline="-10416" dirty="0">
                          <a:latin typeface="Cambria Math" panose="02040503050406030204" pitchFamily="18" charset="0"/>
                          <a:cs typeface="LM Mono Prop 10"/>
                        </a:rPr>
                        <m:t>2</m:t>
                      </m:r>
                      <m:r>
                        <a:rPr lang="en-US" sz="1100" i="1" spc="-3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100" dirty="0">
                          <a:latin typeface="Cambria Math" panose="02040503050406030204" pitchFamily="18" charset="0"/>
                          <a:cs typeface="Verdana"/>
                        </a:rPr>
                        <m:t>.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100" dirty="0">
                          <a:latin typeface="Cambria Math" panose="02040503050406030204" pitchFamily="18" charset="0"/>
                          <a:cs typeface="Verdana"/>
                        </a:rPr>
                        <m:t>.</m:t>
                      </m:r>
                      <m:r>
                        <a:rPr lang="en-US" sz="1100" i="1" spc="-204" dirty="0">
                          <a:latin typeface="Cambria Math" panose="02040503050406030204" pitchFamily="18" charset="0"/>
                          <a:cs typeface="Verdana"/>
                        </a:rPr>
                        <m:t> 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Verdana"/>
                        </a:rPr>
                        <m:t>.</m:t>
                      </m:r>
                      <m:r>
                        <a:rPr lang="en-US" sz="1100" i="1" spc="-25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68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with</a:t>
                </a:r>
                <a:r>
                  <a:rPr sz="1100" spc="-30" dirty="0">
                    <a:latin typeface="LM Sans 10"/>
                    <a:cs typeface="LM Sans 10"/>
                  </a:rPr>
                  <a:t> </a:t>
                </a:r>
                <a:r>
                  <a:rPr sz="1100" b="1" spc="-10" dirty="0">
                    <a:latin typeface="LM Sans 10"/>
                    <a:cs typeface="LM Sans 10"/>
                  </a:rPr>
                  <a:t>starting</a:t>
                </a:r>
                <a:r>
                  <a:rPr sz="1100" b="1" spc="-15" dirty="0">
                    <a:latin typeface="LM Sans 10"/>
                    <a:cs typeface="LM Sans 10"/>
                  </a:rPr>
                  <a:t> </a:t>
                </a:r>
                <a:r>
                  <a:rPr sz="1100" b="1" dirty="0">
                    <a:latin typeface="LM Sans 10"/>
                    <a:cs typeface="LM Sans 10"/>
                  </a:rPr>
                  <a:t>point</a:t>
                </a:r>
                <a:r>
                  <a:rPr sz="1100" b="1" spc="-5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0</m:t>
                    </m:r>
                    <m:r>
                      <a:rPr lang="en-US" sz="1200" i="1" spc="82" baseline="-10416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such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that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ideally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22885" algn="ctr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6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</m:oMath>
                </a14:m>
                <a:r>
                  <a:rPr sz="1100" i="1" spc="-40" dirty="0">
                    <a:latin typeface="DejaVu Sans Condensed"/>
                    <a:cs typeface="DejaVu Sans Condensed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some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minimizer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of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i="1" spc="-50" dirty="0">
                    <a:latin typeface="LM Sans 10"/>
                    <a:cs typeface="LM Sans 10"/>
                  </a:rPr>
                  <a:t>f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spc="-25" dirty="0">
                    <a:latin typeface="LM Sans 10"/>
                    <a:cs typeface="LM Sans 10"/>
                  </a:rPr>
                  <a:t>and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52729" algn="ctr">
                  <a:lnSpc>
                    <a:spcPct val="100000"/>
                  </a:lnSpc>
                  <a:spcBef>
                    <a:spcPts val="35"/>
                  </a:spcBef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260" dirty="0">
                        <a:latin typeface="Cambria Math" panose="02040503050406030204" pitchFamily="18" charset="0"/>
                        <a:cs typeface="DejaVu Sans Condensed"/>
                      </a:rPr>
                      <m:t>→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</m:oMath>
                </a14:m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1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minimum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value</a:t>
                </a:r>
                <a:r>
                  <a:rPr sz="1100" spc="-1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of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i="1" spc="-10" dirty="0">
                    <a:latin typeface="LM Sans 10"/>
                    <a:cs typeface="LM Sans 10"/>
                  </a:rPr>
                  <a:t>f</a:t>
                </a:r>
                <a:r>
                  <a:rPr sz="1100" i="1" spc="-130" dirty="0">
                    <a:latin typeface="LM Sans 10"/>
                    <a:cs typeface="LM Sans 10"/>
                  </a:rPr>
                  <a:t> </a:t>
                </a:r>
                <a:r>
                  <a:rPr sz="1100" i="1" spc="-50" dirty="0">
                    <a:latin typeface="Verdana"/>
                    <a:cs typeface="Verdana"/>
                  </a:rPr>
                  <a:t>.</a:t>
                </a:r>
                <a:endParaRPr sz="1100" dirty="0"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432865"/>
                <a:ext cx="3711575" cy="2355850"/>
              </a:xfrm>
              <a:prstGeom prst="rect">
                <a:avLst/>
              </a:prstGeom>
              <a:blipFill>
                <a:blip r:embed="rId2"/>
                <a:stretch>
                  <a:fillRect l="-1478" t="-1813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5" name="object 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Descent</a:t>
            </a:r>
            <a:r>
              <a:rPr spc="90" dirty="0"/>
              <a:t> </a:t>
            </a:r>
            <a:r>
              <a:rPr dirty="0"/>
              <a:t>direction</a:t>
            </a:r>
            <a:r>
              <a:rPr spc="90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gradient</a:t>
            </a:r>
            <a:r>
              <a:rPr spc="90" dirty="0"/>
              <a:t> </a:t>
            </a:r>
            <a:r>
              <a:rPr spc="-10" dirty="0"/>
              <a:t>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83794" y="639405"/>
                <a:ext cx="4028440" cy="175573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762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Let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9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current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iterate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algorithm.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6200" marR="221615">
                  <a:lnSpc>
                    <a:spcPct val="102600"/>
                  </a:lnSpc>
                </a:pP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one-</a:t>
                </a:r>
                <a:r>
                  <a:rPr lang="en-US" sz="1100" dirty="0">
                    <a:latin typeface="LM Sans 10"/>
                    <a:cs typeface="LM Sans 10"/>
                  </a:rPr>
                  <a:t>dimensional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case,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  <a:cs typeface="LM Sans 10"/>
                      </a:rPr>
                      <m:t>′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was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direction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descent. </a:t>
                </a:r>
                <a:r>
                  <a:rPr lang="en-US" sz="1100" spc="-20" dirty="0">
                    <a:latin typeface="LM Sans 10"/>
                    <a:cs typeface="LM Sans 10"/>
                  </a:rPr>
                  <a:t>Fortunately,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generalizes: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12065" algn="ctr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pc="85" dirty="0" smtClean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100" i="0" spc="85" dirty="0">
                          <a:latin typeface="Cambria Math" panose="02040503050406030204" pitchFamily="18" charset="0"/>
                          <a:cs typeface="DejaVu Sans Condensed"/>
                        </a:rPr>
                        <m:t>∇</m:t>
                      </m:r>
                      <m:r>
                        <a:rPr lang="en-US" sz="1100" i="1" spc="85" dirty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2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30" baseline="-10416" dirty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762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6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descent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direction;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fact,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direction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steepest</a:t>
                </a:r>
                <a:r>
                  <a:rPr lang="en-US" sz="1100" i="1" spc="-6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descent.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620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suggests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gradient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descent</a:t>
                </a:r>
                <a:r>
                  <a:rPr lang="en-US" sz="1100" b="1" spc="-50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algorithm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6200" marR="833119" indent="776605">
                  <a:lnSpc>
                    <a:spcPct val="151700"/>
                  </a:lnSpc>
                  <a:spcBef>
                    <a:spcPts val="710"/>
                  </a:spcBef>
                  <a:tabLst>
                    <a:tab pos="2435860" algn="l"/>
                  </a:tabLst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+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1</m:t>
                    </m:r>
                    <m:r>
                      <a:rPr lang="en-US" sz="1200" i="1" spc="97" baseline="-10416" dirty="0">
                        <a:latin typeface="Cambria Math" panose="02040503050406030204" pitchFamily="18" charset="0"/>
                        <a:cs typeface="LM Mono Prop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22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30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·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30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i="1" spc="-20" dirty="0">
                    <a:latin typeface="Verdana"/>
                    <a:cs typeface="Verdana"/>
                  </a:rPr>
                  <a:t>,</a:t>
                </a:r>
                <a:r>
                  <a:rPr lang="en-US" sz="1100" i="1" dirty="0">
                    <a:latin typeface="Verdana"/>
                    <a:cs typeface="Verdana"/>
                  </a:rPr>
                  <a:t>	</a:t>
                </a:r>
                <a:br>
                  <a:rPr lang="en-US" sz="1100" i="1" dirty="0">
                    <a:latin typeface="Verdana"/>
                    <a:cs typeface="Verdana"/>
                  </a:rPr>
                </a:br>
                <a:r>
                  <a:rPr lang="en-US" sz="1100" dirty="0">
                    <a:latin typeface="LM Sans 10"/>
                    <a:cs typeface="LM Sans 10"/>
                  </a:rPr>
                  <a:t>where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104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 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appropriately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chosen.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" y="639405"/>
                <a:ext cx="4028440" cy="1755737"/>
              </a:xfrm>
              <a:prstGeom prst="rect">
                <a:avLst/>
              </a:prstGeom>
              <a:blipFill>
                <a:blip r:embed="rId2"/>
                <a:stretch>
                  <a:fillRect l="-303" t="-2083" b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5" name="object 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Finding</a:t>
            </a:r>
            <a:r>
              <a:rPr spc="105" dirty="0"/>
              <a:t> </a:t>
            </a:r>
            <a:r>
              <a:rPr i="1" dirty="0">
                <a:latin typeface="DejaVu Serif Condensed"/>
                <a:cs typeface="DejaVu Serif Condensed"/>
              </a:rPr>
              <a:t>t</a:t>
            </a:r>
            <a:r>
              <a:rPr sz="1500" i="1" baseline="-11111" dirty="0">
                <a:latin typeface="LM Sans 10"/>
                <a:cs typeface="LM Sans 10"/>
              </a:rPr>
              <a:t>n</a:t>
            </a:r>
            <a:r>
              <a:rPr sz="1500" i="1" spc="480" baseline="-11111" dirty="0">
                <a:latin typeface="LM Sans 10"/>
                <a:cs typeface="LM Sans 10"/>
              </a:rPr>
              <a:t> </a:t>
            </a:r>
            <a:r>
              <a:rPr sz="1400" dirty="0"/>
              <a:t>(Lipschitz-derivative</a:t>
            </a:r>
            <a:r>
              <a:rPr sz="1400" spc="110" dirty="0"/>
              <a:t> </a:t>
            </a:r>
            <a:r>
              <a:rPr sz="1400" spc="-10" dirty="0"/>
              <a:t>case)</a:t>
            </a:r>
            <a:endParaRPr sz="14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91389" y="384962"/>
                <a:ext cx="4030979" cy="193815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762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gradient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</m:oMath>
                </a14:m>
                <a:r>
                  <a:rPr lang="en-US" sz="1100" i="1" spc="19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L</a:t>
                </a:r>
                <a:r>
                  <a:rPr lang="en-US" sz="1100" spc="-10" dirty="0">
                    <a:latin typeface="LM Sans 10"/>
                    <a:cs typeface="LM Sans 10"/>
                  </a:rPr>
                  <a:t>-</a:t>
                </a:r>
                <a:r>
                  <a:rPr lang="en-US" sz="1100" dirty="0">
                    <a:latin typeface="LM Sans 10"/>
                    <a:cs typeface="LM Sans 10"/>
                  </a:rPr>
                  <a:t>Lipschitz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continuous,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i.e.,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9525" algn="ctr">
                  <a:lnSpc>
                    <a:spcPct val="100000"/>
                  </a:lnSpc>
                  <a:spcBef>
                    <a:spcPts val="1130"/>
                  </a:spcBef>
                  <a:tabLst>
                    <a:tab pos="1302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cs typeface="DejaVu Sans Condensed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∀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100" i="1" spc="-85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  <m:r>
                            <a:rPr lang="en-US" sz="1100" i="1" spc="-145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∈</m:t>
                          </m:r>
                          <m:r>
                            <a:rPr lang="en-US" sz="1100" i="1" spc="-15" dirty="0">
                              <a:latin typeface="Cambria Math" panose="02040503050406030204" pitchFamily="18" charset="0"/>
                              <a:cs typeface="DejaVu Sans Condensed"/>
                            </a:rPr>
                            <m:t> </m:t>
                          </m:r>
                          <m:r>
                            <a:rPr lang="en-US" sz="1100" i="1" spc="-20" dirty="0">
                              <a:latin typeface="Cambria Math" panose="02040503050406030204" pitchFamily="18" charset="0"/>
                              <a:cs typeface="LM Sans 10"/>
                            </a:rPr>
                            <m:t>𝑋</m:t>
                          </m:r>
                          <m:r>
                            <a:rPr lang="en-US" sz="1100" i="1" spc="-220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sz="1100" i="1" spc="-220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∀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𝑦</m:t>
                          </m:r>
                          <m:r>
                            <a:rPr lang="en-US" sz="1100" i="1" spc="15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  <m:r>
                            <a:rPr lang="en-US" sz="1100" i="1" spc="-145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∈</m:t>
                          </m:r>
                          <m:r>
                            <a:rPr lang="en-US" sz="1100" i="1" spc="-15" dirty="0">
                              <a:latin typeface="Cambria Math" panose="02040503050406030204" pitchFamily="18" charset="0"/>
                              <a:cs typeface="DejaVu Sans Condensed"/>
                            </a:rPr>
                            <m:t> </m:t>
                          </m:r>
                          <m:r>
                            <a:rPr lang="en-US" sz="1100" i="1" spc="-20" dirty="0">
                              <a:latin typeface="Cambria Math" panose="02040503050406030204" pitchFamily="18" charset="0"/>
                              <a:cs typeface="LM Sans 10"/>
                            </a:rPr>
                            <m:t>𝑋</m:t>
                          </m:r>
                          <m:r>
                            <a:rPr lang="en-US" sz="1100" i="1" spc="-220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</m:e>
                      </m:d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	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b="0" i="0" dirty="0" smtClean="0">
                          <a:latin typeface="Cambria Math" panose="02040503050406030204" pitchFamily="18" charset="0"/>
                          <a:cs typeface="LM Sans 1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100" i="0" spc="114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∇</m:t>
                          </m:r>
                          <m:r>
                            <a:rPr lang="en-US" sz="1100" i="1" spc="114" dirty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 spc="-10" dirty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i="1" spc="-10" dirty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  <m:r>
                                <a:rPr lang="en-US" sz="1100" i="1" spc="-270" dirty="0">
                                  <a:latin typeface="Cambria Math" panose="02040503050406030204" pitchFamily="18" charset="0"/>
                                  <a:cs typeface="LM Sans 1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100" i="1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i="0" spc="114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∇</m:t>
                          </m:r>
                          <m:r>
                            <a:rPr lang="en-US" sz="1100" i="1" spc="114" dirty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 spc="-10" dirty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i="1" spc="-10" dirty="0">
                                  <a:latin typeface="Cambria Math" panose="02040503050406030204" pitchFamily="18" charset="0"/>
                                  <a:cs typeface="LM Sans 10"/>
                                </a:rPr>
                                <m:t>𝑦</m:t>
                              </m:r>
                              <m:r>
                                <a:rPr lang="en-US" sz="1100" i="1" spc="-250" dirty="0">
                                  <a:latin typeface="Cambria Math" panose="02040503050406030204" pitchFamily="18" charset="0"/>
                                  <a:cs typeface="LM Sans 1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1100" b="0" i="1" dirty="0" smtClean="0">
                          <a:latin typeface="Cambria Math" panose="02040503050406030204" pitchFamily="18" charset="0"/>
                          <a:cs typeface="LM Sans 10"/>
                        </a:rPr>
                        <m:t>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DejaVu Sans Condensed"/>
                        </a:rPr>
                        <m:t>≤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𝐿</m:t>
                      </m:r>
                      <m:r>
                        <a:rPr lang="en-US" sz="1100" b="0" i="1" spc="180" dirty="0" smtClean="0">
                          <a:latin typeface="Cambria Math" panose="02040503050406030204" pitchFamily="18" charset="0"/>
                          <a:cs typeface="LM Sans 1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100" b="0" i="1" spc="18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−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𝑦</m:t>
                          </m:r>
                        </m:e>
                      </m:d>
                      <m:r>
                        <a:rPr lang="en-US" sz="1100" b="0" i="1" dirty="0" smtClean="0">
                          <a:latin typeface="Cambria Math" panose="02040503050406030204" pitchFamily="18" charset="0"/>
                          <a:cs typeface="LM Sans 10"/>
                        </a:rPr>
                        <m:t>|</m:t>
                      </m:r>
                      <m:r>
                        <a:rPr lang="en-US" sz="1100" i="1" spc="-50" dirty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</m:oMath>
                  </m:oMathPara>
                </a14:m>
                <a:endParaRPr lang="en-US" sz="1100" dirty="0">
                  <a:latin typeface="Verdana"/>
                  <a:cs typeface="Verdana"/>
                </a:endParaRPr>
              </a:p>
              <a:p>
                <a:pPr marL="76200" marR="68580">
                  <a:lnSpc>
                    <a:spcPct val="102600"/>
                  </a:lnSpc>
                  <a:spcBef>
                    <a:spcPts val="109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which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OK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≤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m:rPr>
                        <m:sty m:val="p"/>
                      </m:rPr>
                      <a:rPr lang="en-US" sz="1100" i="0" spc="90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200" i="1" spc="135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𝑧</m:t>
                    </m:r>
                    <m:r>
                      <a:rPr lang="en-US" sz="1100" i="1" spc="-2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 Condensed"/>
                      </a:rPr>
                      <m:t>≼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𝐿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DejaVu Sans Condensed"/>
                      </a:rPr>
                      <m:t>·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𝐼𝑑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i.e.,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eigenvalues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90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200" i="1" spc="135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90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𝑧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)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lie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45" dirty="0" smtClean="0">
                        <a:latin typeface="Cambria Math" panose="02040503050406030204" pitchFamily="18" charset="0"/>
                        <a:cs typeface="LM Sans 10"/>
                      </a:rPr>
                      <m:t>[</m:t>
                    </m:r>
                    <m:r>
                      <a:rPr lang="en-US" sz="1100" i="1" spc="-45" dirty="0" smtClean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4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𝐿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]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all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𝑧</m:t>
                    </m:r>
                    <m:r>
                      <a:rPr lang="en-US" sz="1100" i="1" spc="1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choose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constant </a:t>
                </a:r>
                <a:r>
                  <a:rPr lang="en-US" sz="1100" dirty="0">
                    <a:latin typeface="LM Sans 10"/>
                    <a:cs typeface="LM Sans 10"/>
                  </a:rPr>
                  <a:t>steplength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104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1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Verdana"/>
                      </a:rPr>
                      <m:t>/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𝐿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:</a:t>
                </a:r>
                <a:r>
                  <a:rPr lang="en-US" sz="1100" spc="9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Indeed,</a:t>
                </a:r>
              </a:p>
              <a:p>
                <a:pPr marL="76200" marR="68580">
                  <a:lnSpc>
                    <a:spcPct val="102600"/>
                  </a:lnSpc>
                  <a:spcBef>
                    <a:spcPts val="10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+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−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cs typeface="LM Sans 10"/>
                        </a:rPr>
                        <m:t>∇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434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provably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works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case.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14325" indent="-137795">
                  <a:lnSpc>
                    <a:spcPct val="100000"/>
                  </a:lnSpc>
                  <a:spcBef>
                    <a:spcPts val="334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1432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such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Lipschitz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information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available,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choosing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25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spc="-37" baseline="-10416" dirty="0" err="1" smtClean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</m:oMath>
                </a14:m>
                <a:endParaRPr lang="en-US" sz="1200" baseline="-10416" dirty="0">
                  <a:latin typeface="LM Sans 8"/>
                  <a:cs typeface="LM Sans 8"/>
                </a:endParaRPr>
              </a:p>
              <a:p>
                <a:pPr marL="31496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trickier.</a:t>
                </a:r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9" y="384962"/>
                <a:ext cx="4030979" cy="1938159"/>
              </a:xfrm>
              <a:prstGeom prst="rect">
                <a:avLst/>
              </a:prstGeom>
              <a:blipFill>
                <a:blip r:embed="rId2"/>
                <a:stretch>
                  <a:fillRect l="-1208" t="-157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object 1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5" name="object 1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Finding</a:t>
            </a:r>
            <a:r>
              <a:rPr spc="50" dirty="0"/>
              <a:t> </a:t>
            </a:r>
            <a:r>
              <a:rPr i="1" dirty="0">
                <a:latin typeface="DejaVu Serif Condensed"/>
                <a:cs typeface="DejaVu Serif Condensed"/>
              </a:rPr>
              <a:t>t</a:t>
            </a:r>
            <a:r>
              <a:rPr sz="1500" i="1" baseline="-11111" dirty="0">
                <a:latin typeface="LM Sans 10"/>
                <a:cs typeface="LM Sans 10"/>
              </a:rPr>
              <a:t>n</a:t>
            </a:r>
            <a:r>
              <a:rPr sz="1500" i="1" spc="390" baseline="-11111" dirty="0">
                <a:latin typeface="LM Sans 10"/>
                <a:cs typeface="LM Sans 10"/>
              </a:rPr>
              <a:t> </a:t>
            </a:r>
            <a:r>
              <a:rPr sz="1400" dirty="0"/>
              <a:t>using</a:t>
            </a:r>
            <a:r>
              <a:rPr sz="1400" spc="55" dirty="0"/>
              <a:t> </a:t>
            </a:r>
            <a:r>
              <a:rPr sz="1400" spc="-10" dirty="0"/>
              <a:t>backtracking</a:t>
            </a:r>
            <a:endParaRPr sz="14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4712" y="513048"/>
                <a:ext cx="4028708" cy="1498359"/>
              </a:xfrm>
              <a:prstGeom prst="rect">
                <a:avLst/>
              </a:prstGeom>
            </p:spPr>
            <p:txBody>
              <a:bodyPr vert="horz" wrap="square" lIns="0" tIns="93345" rIns="0" bIns="0" rtlCol="0">
                <a:spAutoFit/>
              </a:bodyPr>
              <a:lstStyle/>
              <a:p>
                <a:pPr marL="205740">
                  <a:spcBef>
                    <a:spcPts val="73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Given</a:t>
                </a:r>
                <a:r>
                  <a:rPr lang="en-US" sz="1100" spc="-6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82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</m:oMath>
                </a14:m>
                <a:r>
                  <a:rPr lang="en-US" sz="1100" i="1" spc="-2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finding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right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parameter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</m:oMath>
                </a14:m>
                <a:r>
                  <a:rPr lang="en-US" sz="1200" i="1" spc="172" baseline="-10416" dirty="0">
                    <a:latin typeface="LM Sans 8"/>
                    <a:cs typeface="LM Sans 8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require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itself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an</a:t>
                </a:r>
                <a:r>
                  <a:rPr lang="en-US" sz="110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algorithm.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05740">
                  <a:lnSpc>
                    <a:spcPct val="100000"/>
                  </a:lnSpc>
                  <a:spcBef>
                    <a:spcPts val="63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As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before,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backtracking</a:t>
                </a:r>
                <a:r>
                  <a:rPr lang="en-US" sz="1100" b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employed: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 marR="30480">
                  <a:lnSpc>
                    <a:spcPct val="125299"/>
                  </a:lnSpc>
                </a:pPr>
                <a:r>
                  <a:rPr lang="en-US"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Step</a:t>
                </a:r>
                <a:r>
                  <a:rPr lang="en-US" sz="1100" spc="-35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1</a:t>
                </a:r>
                <a:r>
                  <a:rPr lang="en-US" sz="1100" spc="15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Fix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current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guess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t</a:t>
                </a:r>
                <a:r>
                  <a:rPr lang="en-US" sz="1100" i="1" spc="-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60" dirty="0">
                    <a:latin typeface="Verdana"/>
                    <a:cs typeface="Verdana"/>
                  </a:rPr>
                  <a:t>&gt;</a:t>
                </a:r>
                <a:r>
                  <a:rPr lang="en-US" sz="1100" i="1" spc="-85" dirty="0">
                    <a:latin typeface="Verdana"/>
                    <a:cs typeface="Verdana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0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t</a:t>
                </a:r>
                <a:r>
                  <a:rPr lang="en-US" sz="1200" i="1" baseline="-10416" dirty="0">
                    <a:latin typeface="LM Sans 8"/>
                    <a:cs typeface="LM Sans 8"/>
                  </a:rPr>
                  <a:t>n</a:t>
                </a:r>
                <a:r>
                  <a:rPr lang="en-US" sz="1200" i="1" spc="187" baseline="-10416" dirty="0">
                    <a:latin typeface="LM Sans 8"/>
                    <a:cs typeface="LM Sans 8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(e.g.,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t </a:t>
                </a:r>
                <a:r>
                  <a:rPr lang="en-US" sz="1100" dirty="0">
                    <a:latin typeface="LM Sans 10"/>
                    <a:cs typeface="LM Sans 10"/>
                  </a:rPr>
                  <a:t>=</a:t>
                </a:r>
                <a:r>
                  <a:rPr lang="en-US" sz="1100" spc="-8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1). </a:t>
                </a:r>
              </a:p>
              <a:p>
                <a:pPr marL="38100" marR="30480">
                  <a:lnSpc>
                    <a:spcPct val="125299"/>
                  </a:lnSpc>
                </a:pPr>
                <a:r>
                  <a:rPr lang="en-US"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Step</a:t>
                </a:r>
                <a:r>
                  <a:rPr lang="en-US" sz="1100" spc="-2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2</a:t>
                </a:r>
                <a:r>
                  <a:rPr lang="en-US" sz="1100" spc="16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If</a:t>
                </a:r>
              </a:p>
              <a:p>
                <a:pPr marL="38100" marR="30480">
                  <a:lnSpc>
                    <a:spcPct val="12529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cs typeface="LM Sans 10"/>
                            </a:rPr>
                            <m:t>∇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≤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−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𝑡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∇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LM Sans 1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2" y="513048"/>
                <a:ext cx="4028708" cy="1498359"/>
              </a:xfrm>
              <a:prstGeom prst="rect">
                <a:avLst/>
              </a:prstGeom>
              <a:blipFill>
                <a:blip r:embed="rId2"/>
                <a:stretch>
                  <a:fillRect l="-1362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166801" y="1948139"/>
                <a:ext cx="3364865" cy="445770"/>
              </a:xfrm>
              <a:prstGeom prst="rect">
                <a:avLst/>
              </a:prstGeom>
            </p:spPr>
            <p:txBody>
              <a:bodyPr vert="horz" wrap="square" lIns="0" tIns="55244" rIns="0" bIns="0" rtlCol="0">
                <a:spAutoFit/>
              </a:bodyPr>
              <a:lstStyle/>
              <a:p>
                <a:pPr marL="469900">
                  <a:lnSpc>
                    <a:spcPct val="100000"/>
                  </a:lnSpc>
                  <a:spcBef>
                    <a:spcPts val="434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then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RETURN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9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8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</m:oMath>
                </a14:m>
                <a:r>
                  <a:rPr sz="1100" spc="-25" dirty="0">
                    <a:latin typeface="LM Sans 10"/>
                    <a:cs typeface="LM Sans 10"/>
                  </a:rPr>
                  <a:t>;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25400">
                  <a:lnSpc>
                    <a:spcPct val="100000"/>
                  </a:lnSpc>
                  <a:spcBef>
                    <a:spcPts val="334"/>
                  </a:spcBef>
                </a:pPr>
                <a:r>
                  <a:rPr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Step</a:t>
                </a:r>
                <a:r>
                  <a:rPr sz="1100" spc="-2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sz="110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3</a:t>
                </a:r>
                <a:r>
                  <a:rPr sz="1100" spc="160" dirty="0">
                    <a:solidFill>
                      <a:srgbClr val="3333B2"/>
                    </a:solidFill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Otherwise,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replace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t</a:t>
                </a:r>
                <a:r>
                  <a:rPr sz="1100" i="1" spc="6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by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t</a:t>
                </a:r>
                <a:r>
                  <a:rPr sz="1100" i="1" dirty="0">
                    <a:latin typeface="Verdana"/>
                    <a:cs typeface="Verdana"/>
                  </a:rPr>
                  <a:t>/</a:t>
                </a:r>
                <a:r>
                  <a:rPr sz="1100" dirty="0">
                    <a:latin typeface="LM Sans 10"/>
                    <a:cs typeface="LM Sans 10"/>
                  </a:rPr>
                  <a:t>2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and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return</a:t>
                </a:r>
                <a:r>
                  <a:rPr sz="1100" spc="-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to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Step</a:t>
                </a:r>
                <a:r>
                  <a:rPr sz="1100" spc="-15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solidFill>
                      <a:srgbClr val="0000FF"/>
                    </a:solidFill>
                    <a:latin typeface="LM Sans 10"/>
                    <a:cs typeface="LM Sans 10"/>
                  </a:rPr>
                  <a:t>2</a:t>
                </a:r>
                <a:r>
                  <a:rPr sz="1100" spc="-25" dirty="0">
                    <a:latin typeface="LM Sans 10"/>
                    <a:cs typeface="LM Sans 10"/>
                  </a:rPr>
                  <a:t>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1" y="1948139"/>
                <a:ext cx="3364865" cy="445770"/>
              </a:xfrm>
              <a:prstGeom prst="rect">
                <a:avLst/>
              </a:prstGeom>
              <a:blipFill>
                <a:blip r:embed="rId3"/>
                <a:stretch>
                  <a:fillRect l="-1812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object 17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8" name="object 18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B5B1-904F-4CDE-9A2F-0D763FC0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DF9995-1209-4E3F-B243-E27275DED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94476" indent="-194476">
                  <a:buFont typeface="+mj-lt"/>
                  <a:buAutoNum type="arabicPeriod"/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second derivative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dirty="0"/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Stationary points = critical points, i.e.,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Solver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Newton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Gradient descent with backtracking</a:t>
                </a:r>
              </a:p>
              <a:p>
                <a:pPr marL="194476" indent="-194476">
                  <a:buFont typeface="+mj-lt"/>
                  <a:buAutoNum type="arabicPeriod"/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Gradient, Hessian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Convex?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Critical points, i.e.,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Solver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Newton</a:t>
                </a:r>
              </a:p>
              <a:p>
                <a:pPr marL="367343" lvl="1" indent="-194476">
                  <a:buFont typeface="+mj-lt"/>
                  <a:buAutoNum type="arabicPeriod"/>
                </a:pPr>
                <a:r>
                  <a:rPr lang="en-US" dirty="0"/>
                  <a:t>Gradient descent with backtracking</a:t>
                </a:r>
              </a:p>
              <a:p>
                <a:pPr marL="367343" lvl="1" indent="-194476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DF9995-1209-4E3F-B243-E27275DED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52BF-5637-4393-9B6A-2F59977C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18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Finding</a:t>
            </a:r>
            <a:r>
              <a:rPr spc="70" dirty="0"/>
              <a:t> </a:t>
            </a:r>
            <a:r>
              <a:rPr i="1" dirty="0">
                <a:latin typeface="DejaVu Serif Condensed"/>
                <a:cs typeface="DejaVu Serif Condensed"/>
              </a:rPr>
              <a:t>t</a:t>
            </a:r>
            <a:r>
              <a:rPr sz="1500" i="1" baseline="-11111" dirty="0">
                <a:latin typeface="LM Sans 10"/>
                <a:cs typeface="LM Sans 10"/>
              </a:rPr>
              <a:t>n</a:t>
            </a:r>
            <a:r>
              <a:rPr sz="1500" i="1" spc="419" baseline="-11111" dirty="0">
                <a:latin typeface="LM Sans 10"/>
                <a:cs typeface="LM Sans 10"/>
              </a:rPr>
              <a:t> </a:t>
            </a:r>
            <a:r>
              <a:rPr sz="1400" dirty="0"/>
              <a:t>using</a:t>
            </a:r>
            <a:r>
              <a:rPr sz="1400" spc="75" dirty="0"/>
              <a:t> </a:t>
            </a:r>
            <a:r>
              <a:rPr sz="1400" dirty="0"/>
              <a:t>an</a:t>
            </a:r>
            <a:r>
              <a:rPr sz="1400" spc="75" dirty="0"/>
              <a:t> </a:t>
            </a:r>
            <a:r>
              <a:rPr sz="1400" dirty="0"/>
              <a:t>“inner”</a:t>
            </a:r>
            <a:r>
              <a:rPr sz="1400" spc="75" dirty="0"/>
              <a:t> </a:t>
            </a:r>
            <a:r>
              <a:rPr sz="1400" spc="-10" dirty="0"/>
              <a:t>minimization</a:t>
            </a:r>
            <a:endParaRPr sz="14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21894" y="509840"/>
                <a:ext cx="3888156" cy="226562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Given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9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  <m:r>
                      <a:rPr lang="en-US" sz="1100" i="1" spc="-2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suppose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solve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inner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minimization problem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𝑡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≥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cs typeface="LM Sans 10"/>
                            </a:rPr>
                            <m:t>∇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100" dirty="0">
                  <a:latin typeface="LM Sans 10"/>
                  <a:cs typeface="LM Sans 1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denote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minimizer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 err="1">
                    <a:latin typeface="LM Sans 10"/>
                    <a:cs typeface="LM Sans 10"/>
                  </a:rPr>
                  <a:t>t</a:t>
                </a:r>
                <a:r>
                  <a:rPr lang="en-US" sz="1200" i="1" baseline="-10416" dirty="0" err="1">
                    <a:latin typeface="LM Sans 8"/>
                    <a:cs typeface="LM Sans 8"/>
                  </a:rPr>
                  <a:t>n</a:t>
                </a:r>
                <a:r>
                  <a:rPr lang="en-US" sz="1200" i="1" spc="179" baseline="-10416" dirty="0">
                    <a:latin typeface="LM Sans 8"/>
                    <a:cs typeface="LM Sans 8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und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update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9055" algn="ctr">
                  <a:lnSpc>
                    <a:spcPct val="100000"/>
                  </a:lnSpc>
                  <a:spcBef>
                    <a:spcPts val="11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baseline="-10416" dirty="0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200" i="1" baseline="-10416" dirty="0" smtClean="0">
                          <a:latin typeface="Cambria Math" panose="02040503050406030204" pitchFamily="18" charset="0"/>
                          <a:cs typeface="LM Mono Prop 10"/>
                        </a:rPr>
                        <m:t>+</m:t>
                      </m:r>
                      <m:r>
                        <a:rPr lang="en-US" sz="1200" i="1" baseline="-10416" dirty="0" smtClean="0">
                          <a:latin typeface="Cambria Math" panose="02040503050406030204" pitchFamily="18" charset="0"/>
                          <a:cs typeface="LM Mono Prop 10"/>
                        </a:rPr>
                        <m:t>1</m:t>
                      </m:r>
                      <m:r>
                        <a:rPr lang="en-US" sz="1200" i="1" spc="97" baseline="-10416" dirty="0" smtClean="0">
                          <a:latin typeface="Cambria Math" panose="02040503050406030204" pitchFamily="18" charset="0"/>
                          <a:cs typeface="LM Mono Prop 10"/>
                        </a:rPr>
                        <m:t> </m:t>
                      </m:r>
                      <m:r>
                        <a:rPr lang="en-US" sz="1100" i="1" dirty="0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100" i="1" spc="-65" dirty="0" smtClean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 err="1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baseline="-10416" dirty="0" err="1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200" i="1" spc="30" baseline="-10416" dirty="0" smtClean="0">
                          <a:latin typeface="Cambria Math" panose="02040503050406030204" pitchFamily="18" charset="0"/>
                          <a:cs typeface="LM Sans 8"/>
                        </a:rPr>
                        <m:t> </m:t>
                      </m:r>
                      <m:r>
                        <a:rPr lang="en-US" sz="1100" i="1" dirty="0" smtClean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100" i="1" spc="-80" dirty="0" smtClean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spc="70" dirty="0" err="1" smtClean="0">
                          <a:latin typeface="Cambria Math" panose="02040503050406030204" pitchFamily="18" charset="0"/>
                          <a:cs typeface="LM Sans 10"/>
                        </a:rPr>
                        <m:t>𝑡</m:t>
                      </m:r>
                      <m:r>
                        <a:rPr lang="en-US" sz="1200" i="1" spc="104" baseline="-10416" dirty="0" err="1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sz="1100" i="0" spc="70" dirty="0" err="1" smtClean="0">
                          <a:latin typeface="Cambria Math" panose="02040503050406030204" pitchFamily="18" charset="0"/>
                          <a:cs typeface="DejaVu Sans Condensed"/>
                        </a:rPr>
                        <m:t>∇</m:t>
                      </m:r>
                      <m:r>
                        <a:rPr lang="en-US" sz="1100" i="1" spc="70" dirty="0" err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30" dirty="0" smtClean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-20" dirty="0" smtClean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100" i="1" spc="-20" dirty="0" err="1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-30" baseline="-10416" dirty="0" err="1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100" i="1" spc="-20" dirty="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100" i="1" spc="-20" dirty="0" smtClean="0">
                          <a:latin typeface="Cambria Math" panose="02040503050406030204" pitchFamily="18" charset="0"/>
                          <a:cs typeface="Verdana"/>
                        </a:rPr>
                        <m:t>.</m:t>
                      </m:r>
                    </m:oMath>
                  </m:oMathPara>
                </a14:m>
                <a:endParaRPr lang="en-US" sz="1100" dirty="0">
                  <a:latin typeface="Verdana"/>
                  <a:cs typeface="Verdana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algorithm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method</a:t>
                </a:r>
                <a:r>
                  <a:rPr lang="en-US" sz="1100" b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of</a:t>
                </a:r>
                <a:r>
                  <a:rPr lang="en-US" sz="1100" b="1" spc="-30" dirty="0">
                    <a:latin typeface="LM Sans 10"/>
                    <a:cs typeface="LM Sans 10"/>
                  </a:rPr>
                  <a:t> </a:t>
                </a:r>
                <a:r>
                  <a:rPr lang="en-US" sz="1100" b="1" dirty="0">
                    <a:latin typeface="LM Sans 10"/>
                    <a:cs typeface="LM Sans 10"/>
                  </a:rPr>
                  <a:t>steepest</a:t>
                </a:r>
                <a:r>
                  <a:rPr lang="en-US" sz="1100" b="1" spc="-35" dirty="0">
                    <a:latin typeface="LM Sans 10"/>
                    <a:cs typeface="LM Sans 10"/>
                  </a:rPr>
                  <a:t> </a:t>
                </a:r>
                <a:r>
                  <a:rPr lang="en-US" sz="1100" b="1" spc="-10" dirty="0">
                    <a:latin typeface="LM Sans 10"/>
                    <a:cs typeface="LM Sans 10"/>
                  </a:rPr>
                  <a:t>descent</a:t>
                </a:r>
                <a:r>
                  <a:rPr lang="en-US" sz="1100" spc="-1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 marR="469265">
                  <a:lnSpc>
                    <a:spcPct val="102600"/>
                  </a:lnSpc>
                  <a:spcBef>
                    <a:spcPts val="60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Under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suitable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assumptions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shown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25" dirty="0">
                    <a:latin typeface="LM Sans 10"/>
                    <a:cs typeface="LM Sans 10"/>
                  </a:rPr>
                  <a:t> the </a:t>
                </a:r>
                <a:r>
                  <a:rPr lang="en-US" sz="1100" dirty="0">
                    <a:latin typeface="LM Sans 10"/>
                    <a:cs typeface="LM Sans 10"/>
                  </a:rPr>
                  <a:t>sequence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 err="1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15" baseline="-10416" dirty="0" err="1" smtClean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200" i="1" spc="-15" baseline="-10416" dirty="0" err="1" smtClean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-15" baseline="-10416" dirty="0" err="1" smtClean="0">
                        <a:latin typeface="Cambria Math" panose="02040503050406030204" pitchFamily="18" charset="0"/>
                        <a:cs typeface="DejaVu Sans"/>
                      </a:rPr>
                      <m:t>∈</m:t>
                    </m:r>
                    <m:r>
                      <a:rPr lang="en-US" sz="1200" i="1" spc="-15" baseline="-10416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/>
                      </a:rPr>
                      <m:t>ℕ</m:t>
                    </m:r>
                    <m:r>
                      <a:rPr lang="en-US" sz="1200" i="1" spc="270" baseline="-10416" dirty="0" smtClean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has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cluster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stationary.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0800" marR="43180">
                  <a:lnSpc>
                    <a:spcPct val="102600"/>
                  </a:lnSpc>
                  <a:spcBef>
                    <a:spcPts val="60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In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general,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descent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converging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very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fast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they </a:t>
                </a:r>
                <a:r>
                  <a:rPr lang="en-US" sz="1100" dirty="0">
                    <a:latin typeface="LM Sans 10"/>
                    <a:cs typeface="LM Sans 10"/>
                  </a:rPr>
                  <a:t>may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suffer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from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“zig-zag”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 err="1">
                    <a:latin typeface="LM Sans 10"/>
                    <a:cs typeface="LM Sans 10"/>
                  </a:rPr>
                  <a:t>behaviour</a:t>
                </a:r>
                <a:r>
                  <a:rPr lang="en-US" sz="1100" spc="-1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509840"/>
                <a:ext cx="3888156" cy="2265620"/>
              </a:xfrm>
              <a:prstGeom prst="rect">
                <a:avLst/>
              </a:prstGeom>
              <a:blipFill>
                <a:blip r:embed="rId2"/>
                <a:stretch>
                  <a:fillRect l="-141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810092" y="741767"/>
            <a:ext cx="932815" cy="1917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55980" algn="l"/>
              </a:tabLst>
            </a:pPr>
            <a:r>
              <a:rPr sz="1100" dirty="0">
                <a:latin typeface="Trebuchet MS"/>
                <a:cs typeface="Trebuchet MS"/>
              </a:rPr>
              <a:t>	 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0" name="object 10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5392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Rosenbrock</a:t>
            </a:r>
            <a:r>
              <a:rPr spc="135" dirty="0"/>
              <a:t> </a:t>
            </a:r>
            <a:r>
              <a:rPr spc="-1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47294" y="310234"/>
                <a:ext cx="2814320" cy="36292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notorious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(nonconvex)</a:t>
                </a:r>
                <a:r>
                  <a:rPr lang="en-US" sz="1100" spc="-6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 err="1">
                    <a:latin typeface="LM Sans 10"/>
                    <a:cs typeface="LM Sans 10"/>
                  </a:rPr>
                  <a:t>Rosenbrock</a:t>
                </a:r>
                <a:r>
                  <a:rPr lang="en-US" sz="1100" i="1" spc="-5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function</a:t>
                </a:r>
              </a:p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𝑦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1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LM Sans 10"/>
                        </a:rPr>
                        <m:t>100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𝑦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LM Sans 1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310234"/>
                <a:ext cx="2814320" cy="362920"/>
              </a:xfrm>
              <a:prstGeom prst="rect">
                <a:avLst/>
              </a:prstGeom>
              <a:blipFill>
                <a:blip r:embed="rId2"/>
                <a:stretch>
                  <a:fillRect l="-2814" t="-11864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2726372" y="452690"/>
            <a:ext cx="537845" cy="1917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461009" algn="l"/>
              </a:tabLst>
            </a:pPr>
            <a:r>
              <a:rPr sz="1100" dirty="0">
                <a:latin typeface="Trebuchet MS"/>
                <a:cs typeface="Trebuchet MS"/>
              </a:rPr>
              <a:t>	 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800251"/>
            <a:ext cx="39135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M Sans 10"/>
                <a:cs typeface="LM Sans 10"/>
              </a:rPr>
              <a:t>has</a:t>
            </a:r>
            <a:r>
              <a:rPr sz="1100" spc="-6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unique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global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minimizer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at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(</a:t>
            </a:r>
            <a:r>
              <a:rPr sz="1100" i="1" spc="-10" dirty="0">
                <a:latin typeface="LM Sans 10"/>
                <a:cs typeface="LM Sans 10"/>
              </a:rPr>
              <a:t>x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LM Sans 10"/>
                <a:cs typeface="LM Sans 10"/>
              </a:rPr>
              <a:t>y</a:t>
            </a:r>
            <a:r>
              <a:rPr sz="1100" i="1" spc="-25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)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=</a:t>
            </a:r>
            <a:r>
              <a:rPr sz="1100" spc="-75" dirty="0">
                <a:latin typeface="LM Sans 10"/>
                <a:cs typeface="LM Sans 10"/>
              </a:rPr>
              <a:t> </a:t>
            </a:r>
            <a:r>
              <a:rPr sz="1100" spc="-45" dirty="0">
                <a:latin typeface="LM Sans 10"/>
                <a:cs typeface="LM Sans 10"/>
              </a:rPr>
              <a:t>(1</a:t>
            </a:r>
            <a:r>
              <a:rPr sz="1100" i="1" spc="-45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dirty="0">
                <a:latin typeface="LM Sans 10"/>
                <a:cs typeface="LM Sans 10"/>
              </a:rPr>
              <a:t>1).</a:t>
            </a:r>
            <a:r>
              <a:rPr sz="1100" spc="9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Wikipedia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has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spc="-20" dirty="0">
                <a:latin typeface="LM Sans 10"/>
                <a:cs typeface="LM Sans 10"/>
              </a:rPr>
              <a:t>this</a:t>
            </a:r>
            <a:endParaRPr sz="1100">
              <a:latin typeface="LM Sans 10"/>
              <a:cs typeface="LM Sans 1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958" y="1067913"/>
            <a:ext cx="2304192" cy="189251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1" name="object 11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7294" y="3074466"/>
            <a:ext cx="35464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LM Sans 10"/>
                <a:cs typeface="LM Sans 10"/>
              </a:rPr>
              <a:t>for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“Gradient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descent”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well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code;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note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25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zig-zagging.</a:t>
            </a:r>
            <a:endParaRPr sz="1100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6179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Roots</a:t>
            </a:r>
            <a:r>
              <a:rPr spc="50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spc="-10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4633" y="317002"/>
                <a:ext cx="4575467" cy="2875082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75565" marR="16129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Recall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stationary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point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100" i="1" spc="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function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f</a:t>
                </a:r>
                <a:r>
                  <a:rPr lang="en-US" sz="1100" i="1" spc="19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zero/root</a:t>
                </a:r>
                <a:r>
                  <a:rPr lang="en-US" sz="1100" spc="-25" dirty="0">
                    <a:latin typeface="LM Sans 10"/>
                    <a:cs typeface="LM Sans 10"/>
                  </a:rPr>
                  <a:t> of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gradient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f</a:t>
                </a:r>
                <a:r>
                  <a:rPr lang="en-US" sz="1100" i="1" spc="-130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66675" algn="ctr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:=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3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</m:oMath>
                </a14:m>
                <a:r>
                  <a:rPr lang="en-US" sz="1100" i="1" spc="-25" dirty="0">
                    <a:latin typeface="Verdana"/>
                    <a:cs typeface="Verdana"/>
                  </a:rPr>
                  <a:t>.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 marL="75565" marR="101600">
                  <a:lnSpc>
                    <a:spcPct val="102699"/>
                  </a:lnSpc>
                  <a:spcBef>
                    <a:spcPts val="49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Suppose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our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current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iterate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.</a:t>
                </a:r>
                <a:r>
                  <a:rPr lang="en-US" sz="1100" spc="9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Applying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Taylor’s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Theorem,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we </a:t>
                </a:r>
                <a:r>
                  <a:rPr lang="en-US" sz="1100" dirty="0">
                    <a:latin typeface="LM Sans 10"/>
                    <a:cs typeface="LM Sans 10"/>
                  </a:rPr>
                  <a:t>obtain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linearization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g</a:t>
                </a:r>
                <a:r>
                  <a:rPr lang="en-US" sz="1100" i="1" spc="8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x</a:t>
                </a:r>
                <a:r>
                  <a:rPr lang="en-US" sz="1200" i="1" baseline="-10416" dirty="0">
                    <a:latin typeface="LM Sans 8"/>
                    <a:cs typeface="LM Sans 8"/>
                  </a:rPr>
                  <a:t>n</a:t>
                </a:r>
                <a:r>
                  <a:rPr lang="en-US" sz="1200" i="1" spc="172" baseline="-10416" dirty="0">
                    <a:latin typeface="LM Sans 8"/>
                    <a:cs typeface="LM Sans 8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as: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66675" algn="ctr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≈</m:t>
                    </m:r>
                    <m:r>
                      <a:rPr lang="en-US" sz="1100" i="1" spc="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14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1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𝐷𝑔</m:t>
                    </m:r>
                    <m:r>
                      <a:rPr lang="en-US" sz="1100" i="1" spc="-2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30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i="1" spc="-20" dirty="0">
                    <a:latin typeface="Verdana"/>
                    <a:cs typeface="Verdana"/>
                  </a:rPr>
                  <a:t>,</a:t>
                </a:r>
                <a:endParaRPr lang="en-US" sz="1100" dirty="0">
                  <a:latin typeface="Verdana"/>
                  <a:cs typeface="Verdana"/>
                </a:endParaRPr>
              </a:p>
              <a:p>
                <a:pPr marL="75565" marR="68580">
                  <a:lnSpc>
                    <a:spcPct val="102600"/>
                  </a:lnSpc>
                  <a:spcBef>
                    <a:spcPts val="495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𝐷𝑔</m:t>
                    </m:r>
                  </m:oMath>
                </a14:m>
                <a:r>
                  <a:rPr lang="en-US" sz="1100" i="1" spc="8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“Jacobian”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</m:oMath>
                </a14:m>
                <a:r>
                  <a:rPr lang="en-US" sz="1100" i="1" spc="-25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.</a:t>
                </a:r>
                <a:r>
                  <a:rPr lang="en-US" sz="1100" spc="10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rather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than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solving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we </a:t>
                </a:r>
                <a:r>
                  <a:rPr lang="en-US" sz="1100" dirty="0">
                    <a:latin typeface="LM Sans 10"/>
                    <a:cs typeface="LM Sans 10"/>
                  </a:rPr>
                  <a:t>deal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with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1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+</m:t>
                    </m:r>
                    <m:r>
                      <a:rPr lang="en-US" sz="1100" i="1" spc="-1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𝐷𝑔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spc="-75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which can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(not</a:t>
                </a:r>
                <a:r>
                  <a:rPr lang="en-US" sz="1100" i="1" spc="-5" dirty="0">
                    <a:latin typeface="LM Sans 10"/>
                    <a:cs typeface="LM Sans 10"/>
                  </a:rPr>
                  <a:t> </a:t>
                </a:r>
                <a:r>
                  <a:rPr lang="en-US" sz="1100" i="1" spc="-10" dirty="0">
                    <a:latin typeface="LM Sans 10"/>
                    <a:cs typeface="LM Sans 10"/>
                  </a:rPr>
                  <a:t>necessarily </a:t>
                </a:r>
                <a:r>
                  <a:rPr lang="en-US" sz="1100" i="1" dirty="0">
                    <a:latin typeface="LM Sans 10"/>
                    <a:cs typeface="LM Sans 10"/>
                  </a:rPr>
                  <a:t>easily)</a:t>
                </a:r>
                <a:r>
                  <a:rPr lang="en-US" sz="1100" i="1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solved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20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</m:oMath>
                </a14:m>
                <a:r>
                  <a:rPr lang="en-US" sz="1100" i="1" spc="-27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using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inverse</a:t>
                </a:r>
                <a:r>
                  <a:rPr lang="en-US" sz="1100" i="1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matrix</a:t>
                </a:r>
                <a:r>
                  <a:rPr lang="en-US" sz="1100" i="1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20" dirty="0" smtClean="0">
                        <a:latin typeface="Cambria Math" panose="02040503050406030204" pitchFamily="18" charset="0"/>
                        <a:cs typeface="LM Sans 10"/>
                      </a:rPr>
                      <m:t>𝐷𝑔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15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spc="-10" dirty="0">
                    <a:latin typeface="LM Sans 10"/>
                    <a:cs typeface="LM Sans 10"/>
                  </a:rPr>
                  <a:t>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59055" algn="ctr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𝑔</m:t>
                      </m:r>
                      <m:r>
                        <a:rPr lang="en-US" sz="12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r>
                        <a:rPr lang="en-US" sz="12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200" i="1" spc="-11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spc="-20" dirty="0">
                          <a:latin typeface="Cambria Math" panose="02040503050406030204" pitchFamily="18" charset="0"/>
                          <a:cs typeface="LM Sans 10"/>
                        </a:rPr>
                        <m:t>𝐷𝑔</m:t>
                      </m:r>
                      <m:r>
                        <a:rPr lang="en-US" sz="12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en-US" sz="1200" i="1" spc="-20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d>
                        <m:dPr>
                          <m:ctrlPr>
                            <a:rPr lang="en-US" sz="12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200" i="1" spc="-5" dirty="0">
                              <a:latin typeface="Cambria Math" panose="02040503050406030204" pitchFamily="18" charset="0"/>
                              <a:cs typeface="LM Sans 10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DejaVu Sans Condensed"/>
                            </a:rPr>
                            <m:t>−</m:t>
                          </m:r>
                          <m:r>
                            <a:rPr lang="en-US" sz="1200" i="1" spc="-60" dirty="0">
                              <a:latin typeface="Cambria Math" panose="02040503050406030204" pitchFamily="18" charset="0"/>
                              <a:cs typeface="DejaVu Sans Condensed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LM Sans 10"/>
                        </a:rPr>
                        <m:t>0</m:t>
                      </m:r>
                      <m:r>
                        <a:rPr lang="en-US" sz="1200" i="1" spc="260" dirty="0">
                          <a:latin typeface="Cambria Math" panose="02040503050406030204" pitchFamily="18" charset="0"/>
                          <a:cs typeface="DejaVu Sans Condensed"/>
                        </a:rPr>
                        <m:t>⇔</m:t>
                      </m:r>
                      <m:r>
                        <a:rPr lang="en-US" sz="1200" i="1" spc="-20" dirty="0">
                          <a:latin typeface="Cambria Math" panose="02040503050406030204" pitchFamily="18" charset="0"/>
                          <a:cs typeface="LM Sans 10"/>
                        </a:rPr>
                        <m:t>𝐷𝑔</m:t>
                      </m:r>
                      <m:r>
                        <a:rPr lang="en-US" sz="12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en-US" sz="1200" i="1" spc="-20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200" i="1" spc="5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200" i="1" spc="-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LM Sans 10"/>
                        </a:rPr>
                        <m:t>𝑔</m:t>
                      </m:r>
                      <m:r>
                        <a:rPr lang="en-US" sz="12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r>
                        <a:rPr lang="en-US" sz="1200" i="1" spc="-10" dirty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r>
                        <a:rPr lang="en-US" sz="1200" i="1" spc="-114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spc="-20" dirty="0">
                          <a:latin typeface="Cambria Math" panose="02040503050406030204" pitchFamily="18" charset="0"/>
                          <a:cs typeface="LM Sans 10"/>
                        </a:rPr>
                        <m:t>𝐷𝑔</m:t>
                      </m:r>
                      <m:r>
                        <a:rPr lang="en-US" sz="1200" i="1" spc="-24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d>
                        <m:dPr>
                          <m:ctrlPr>
                            <a:rPr lang="en-US" sz="1200" i="1" spc="-10" dirty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200" i="1" spc="-10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  <m:r>
                            <a:rPr lang="en-US" sz="1400" i="1" spc="-15" baseline="-10416" dirty="0">
                              <a:latin typeface="Cambria Math" panose="02040503050406030204" pitchFamily="18" charset="0"/>
                              <a:cs typeface="LM Sans 8"/>
                            </a:rPr>
                            <m:t>𝑛</m:t>
                          </m:r>
                        </m:e>
                      </m:d>
                      <m:r>
                        <a:rPr lang="en-US" sz="1200" i="1" dirty="0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400" i="1" baseline="-10416" dirty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</m:oMath>
                  </m:oMathPara>
                </a14:m>
                <a:endParaRPr lang="en-US" sz="1050" i="1" spc="-10" dirty="0">
                  <a:latin typeface="Cambria Math" panose="02040503050406030204" pitchFamily="18" charset="0"/>
                  <a:cs typeface="LM Sans 10"/>
                </a:endParaRPr>
              </a:p>
              <a:p>
                <a:pPr marL="59055" algn="ctr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                                                         ⇔</m:t>
                      </m:r>
                      <m:r>
                        <a:rPr lang="en-US" sz="1100" i="1" spc="-10" dirty="0" err="1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100" b="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p>
                        <m:sSupPr>
                          <m:ctrlP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pc="-10" dirty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r>
                                <a:rPr lang="en-US" sz="1100" b="0" i="1" spc="-10" dirty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𝐷𝑔</m:t>
                              </m:r>
                              <m:d>
                                <m:dPr>
                                  <m:ctrlPr>
                                    <a:rPr lang="en-US" sz="1100" b="0" i="1" spc="-10" dirty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pc="-10" dirty="0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pc="-10" dirty="0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pc="-10" dirty="0" smtClean="0">
                                          <a:latin typeface="Cambria Math" panose="02040503050406030204" pitchFamily="18" charset="0"/>
                                          <a:cs typeface="LM Sans 1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dPr>
                        <m:e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b="0" i="1" spc="-10" dirty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pc="-10" dirty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pc="-10" dirty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b="0" i="1" spc="-10" dirty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100" b="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sSub>
                        <m:sSubPr>
                          <m:ctrlP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pc="-1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200" i="1" spc="-15" baseline="-10416" dirty="0">
                  <a:latin typeface="LM Sans 8"/>
                  <a:cs typeface="LM Sans 8"/>
                </a:endParaRPr>
              </a:p>
              <a:p>
                <a:pPr marL="59055" algn="l">
                  <a:spcBef>
                    <a:spcPts val="535"/>
                  </a:spcBef>
                </a:pPr>
                <a:r>
                  <a:rPr lang="en-US" sz="1200" dirty="0">
                    <a:latin typeface="LM Sans 10"/>
                    <a:cs typeface="LM Sans 10"/>
                  </a:rPr>
                  <a:t>This</a:t>
                </a:r>
                <a:r>
                  <a:rPr lang="en-US" sz="1200" spc="-4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suggests</a:t>
                </a:r>
                <a:r>
                  <a:rPr lang="en-US" sz="1200" spc="-40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the</a:t>
                </a:r>
                <a:r>
                  <a:rPr lang="en-US" sz="1200" spc="-45" dirty="0">
                    <a:latin typeface="LM Sans 10"/>
                    <a:cs typeface="LM Sans 10"/>
                  </a:rPr>
                  <a:t> </a:t>
                </a:r>
                <a:r>
                  <a:rPr lang="en-US" sz="1200" spc="-10" dirty="0">
                    <a:latin typeface="LM Sans 10"/>
                    <a:cs typeface="LM Sans 10"/>
                  </a:rPr>
                  <a:t>update</a:t>
                </a:r>
              </a:p>
              <a:p>
                <a:pPr marL="1094105">
                  <a:lnSpc>
                    <a:spcPts val="915"/>
                  </a:lnSpc>
                  <a:tabLst>
                    <a:tab pos="25114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400" i="1" baseline="-10416" dirty="0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400" i="1" baseline="-10416" dirty="0" smtClean="0">
                          <a:latin typeface="Cambria Math" panose="02040503050406030204" pitchFamily="18" charset="0"/>
                          <a:cs typeface="LM Mono Prop 10"/>
                        </a:rPr>
                        <m:t>+</m:t>
                      </m:r>
                      <m:r>
                        <a:rPr lang="en-US" sz="1400" i="1" baseline="-10416" dirty="0" smtClean="0">
                          <a:latin typeface="Cambria Math" panose="02040503050406030204" pitchFamily="18" charset="0"/>
                          <a:cs typeface="LM Mono Prop 10"/>
                        </a:rPr>
                        <m:t>1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r>
                        <a:rPr lang="en-US" sz="1200" i="1" dirty="0" err="1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400" i="1" baseline="-10416" dirty="0" err="1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sSup>
                        <m:sSupPr>
                          <m:ctrlPr>
                            <a:rPr lang="en-US" sz="1200" b="0" i="1" spc="-20" dirty="0" smtClean="0">
                              <a:latin typeface="Cambria Math" panose="02040503050406030204" pitchFamily="18" charset="0"/>
                              <a:cs typeface="DejaVu Sans Condensed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pc="-20" dirty="0" smtClean="0">
                                  <a:latin typeface="Cambria Math" panose="02040503050406030204" pitchFamily="18" charset="0"/>
                                  <a:cs typeface="DejaVu Sans Condensed"/>
                                </a:rPr>
                              </m:ctrlPr>
                            </m:dPr>
                            <m:e>
                              <m:r>
                                <a:rPr lang="en-US" sz="1200" i="1" spc="-20" dirty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𝐷𝑔</m:t>
                              </m:r>
                              <m:r>
                                <a:rPr lang="en-US" sz="1200" i="1" spc="-250" dirty="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200" i="1" spc="-20" dirty="0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spc="-20" dirty="0" err="1" smtClean="0">
                                      <a:latin typeface="Cambria Math" panose="02040503050406030204" pitchFamily="18" charset="0"/>
                                      <a:cs typeface="LM Sans 10"/>
                                    </a:rPr>
                                    <m:t>𝑥</m:t>
                                  </m:r>
                                  <m:r>
                                    <a:rPr lang="en-US" sz="1400" i="1" spc="-30" baseline="-10416" dirty="0" err="1" smtClean="0">
                                      <a:latin typeface="Cambria Math" panose="02040503050406030204" pitchFamily="18" charset="0"/>
                                      <a:cs typeface="LM Sans 8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b="0" i="1" spc="-2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en-US" sz="1200" b="0" i="1" spc="-2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p>
                      </m:sSup>
                      <m:r>
                        <a:rPr lang="en-US" sz="1200" i="1" spc="-10" dirty="0" smtClean="0">
                          <a:latin typeface="Cambria Math" panose="02040503050406030204" pitchFamily="18" charset="0"/>
                          <a:cs typeface="LM Sans 10"/>
                        </a:rPr>
                        <m:t>𝑔</m:t>
                      </m:r>
                      <m:r>
                        <a:rPr lang="en-US" sz="1200" i="1" spc="-250" dirty="0" smtClean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200" i="1" spc="-20" dirty="0" smtClean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r>
                        <a:rPr lang="en-US" sz="1200" i="1" spc="-20" dirty="0" err="1" smtClean="0">
                          <a:latin typeface="Cambria Math" panose="02040503050406030204" pitchFamily="18" charset="0"/>
                          <a:cs typeface="LM Sans 10"/>
                        </a:rPr>
                        <m:t>𝑥</m:t>
                      </m:r>
                      <m:r>
                        <a:rPr lang="en-US" sz="1400" i="1" spc="-30" baseline="-10416" dirty="0" err="1" smtClean="0">
                          <a:latin typeface="Cambria Math" panose="02040503050406030204" pitchFamily="18" charset="0"/>
                          <a:cs typeface="LM Sans 8"/>
                        </a:rPr>
                        <m:t>𝑛</m:t>
                      </m:r>
                      <m:r>
                        <a:rPr lang="en-US" sz="1200" i="1" spc="-20" dirty="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  <m:r>
                        <a:rPr lang="en-US" sz="1200" i="1" spc="-20" dirty="0" smtClean="0">
                          <a:latin typeface="Cambria Math" panose="02040503050406030204" pitchFamily="18" charset="0"/>
                          <a:cs typeface="Verdana"/>
                        </a:rPr>
                        <m:t>,</m:t>
                      </m:r>
                    </m:oMath>
                  </m:oMathPara>
                </a14:m>
                <a:endParaRPr lang="en-US" sz="1200" dirty="0">
                  <a:latin typeface="Verdana"/>
                  <a:cs typeface="Verdana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535"/>
                  </a:spcBef>
                </a:pPr>
                <a:r>
                  <a:rPr lang="en-US" sz="1200" dirty="0">
                    <a:latin typeface="LM Sans 10"/>
                    <a:cs typeface="LM Sans 10"/>
                  </a:rPr>
                  <a:t>which</a:t>
                </a:r>
                <a:r>
                  <a:rPr lang="en-US" sz="1200" spc="-3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is</a:t>
                </a:r>
                <a:r>
                  <a:rPr lang="en-US" sz="1200" spc="-25" dirty="0">
                    <a:latin typeface="LM Sans 10"/>
                    <a:cs typeface="LM Sans 10"/>
                  </a:rPr>
                  <a:t> </a:t>
                </a:r>
                <a:r>
                  <a:rPr lang="en-US" sz="1200" b="1" dirty="0">
                    <a:latin typeface="LM Sans 10"/>
                    <a:cs typeface="LM Sans 10"/>
                  </a:rPr>
                  <a:t>Newton’s</a:t>
                </a:r>
                <a:r>
                  <a:rPr lang="en-US" sz="1200" b="1" spc="-30" dirty="0">
                    <a:latin typeface="LM Sans 10"/>
                    <a:cs typeface="LM Sans 10"/>
                  </a:rPr>
                  <a:t> </a:t>
                </a:r>
                <a:r>
                  <a:rPr lang="en-US" sz="1200" b="1" dirty="0">
                    <a:latin typeface="LM Sans 10"/>
                    <a:cs typeface="LM Sans 10"/>
                  </a:rPr>
                  <a:t>method</a:t>
                </a:r>
                <a:r>
                  <a:rPr lang="en-US" sz="1200" b="1" spc="-6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for</a:t>
                </a:r>
                <a:r>
                  <a:rPr lang="en-US" sz="1200" spc="-2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finding</a:t>
                </a:r>
                <a:r>
                  <a:rPr lang="en-US" sz="1200" spc="-30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a</a:t>
                </a:r>
                <a:r>
                  <a:rPr lang="en-US" sz="1200" spc="-2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root</a:t>
                </a:r>
                <a:r>
                  <a:rPr lang="en-US" sz="1200" spc="-25" dirty="0">
                    <a:latin typeface="LM Sans 10"/>
                    <a:cs typeface="LM Sans 10"/>
                  </a:rPr>
                  <a:t> </a:t>
                </a:r>
                <a:r>
                  <a:rPr lang="en-US" sz="1200" dirty="0">
                    <a:latin typeface="LM Sans 10"/>
                    <a:cs typeface="LM Sans 10"/>
                  </a:rPr>
                  <a:t>of</a:t>
                </a:r>
                <a:r>
                  <a:rPr lang="en-US" sz="1200" spc="-20" dirty="0">
                    <a:latin typeface="LM Sans 10"/>
                    <a:cs typeface="LM Sans 10"/>
                  </a:rPr>
                  <a:t> </a:t>
                </a:r>
                <a:r>
                  <a:rPr lang="en-US" sz="1200" i="1" spc="-10" dirty="0">
                    <a:latin typeface="LM Sans 10"/>
                    <a:cs typeface="LM Sans 10"/>
                  </a:rPr>
                  <a:t>g</a:t>
                </a:r>
                <a:r>
                  <a:rPr lang="en-US" sz="1200" i="1" spc="-250" dirty="0">
                    <a:latin typeface="LM Sans 10"/>
                    <a:cs typeface="LM Sans 10"/>
                  </a:rPr>
                  <a:t> </a:t>
                </a:r>
                <a:r>
                  <a:rPr lang="en-US" sz="1200" spc="-50" dirty="0">
                    <a:latin typeface="LM Sans 10"/>
                    <a:cs typeface="LM Sans 10"/>
                  </a:rPr>
                  <a:t>.</a:t>
                </a:r>
                <a:endParaRPr lang="en-US" sz="12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3" y="317002"/>
                <a:ext cx="4575467" cy="2875082"/>
              </a:xfrm>
              <a:prstGeom prst="rect">
                <a:avLst/>
              </a:prstGeom>
              <a:blipFill>
                <a:blip r:embed="rId2"/>
                <a:stretch>
                  <a:fillRect l="-1333" t="-1483" b="-2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4233735" y="3081729"/>
            <a:ext cx="164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LM Sans 10"/>
                <a:cs typeface="LM Sans 10"/>
              </a:rPr>
              <a:t>27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0" name="object 10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53F7D-0E2B-42DE-9A21-D60C0786AB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32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34544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Newton’s</a:t>
            </a:r>
            <a:r>
              <a:rPr spc="75" dirty="0"/>
              <a:t> </a:t>
            </a:r>
            <a:r>
              <a:rPr dirty="0"/>
              <a:t>method</a:t>
            </a:r>
            <a:r>
              <a:rPr spc="75" dirty="0"/>
              <a:t> </a:t>
            </a:r>
            <a:r>
              <a:rPr dirty="0"/>
              <a:t>for</a:t>
            </a:r>
            <a:r>
              <a:rPr spc="75" dirty="0"/>
              <a:t> </a:t>
            </a:r>
            <a:r>
              <a:rPr dirty="0"/>
              <a:t>finding</a:t>
            </a:r>
            <a:r>
              <a:rPr spc="80" dirty="0"/>
              <a:t> </a:t>
            </a:r>
            <a:r>
              <a:rPr dirty="0"/>
              <a:t>stationary</a:t>
            </a:r>
            <a:r>
              <a:rPr spc="75" dirty="0"/>
              <a:t> </a:t>
            </a:r>
            <a:r>
              <a:rPr spc="-10" dirty="0"/>
              <a:t>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32994" y="239518"/>
                <a:ext cx="4142104" cy="2578976"/>
              </a:xfrm>
              <a:prstGeom prst="rect">
                <a:avLst/>
              </a:prstGeom>
            </p:spPr>
            <p:txBody>
              <a:bodyPr vert="horz" wrap="square" lIns="0" tIns="8191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4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Newton’s</a:t>
                </a:r>
                <a:r>
                  <a:rPr lang="en-US" sz="1100" spc="-7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finding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zero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spc="-10" dirty="0" smtClean="0">
                        <a:latin typeface="Cambria Math" panose="02040503050406030204" pitchFamily="18" charset="0"/>
                        <a:cs typeface="LM Sans 10"/>
                      </a:rPr>
                      <m:t>𝑔</m:t>
                    </m:r>
                    <m:r>
                      <a:rPr lang="en-US" sz="1100" i="1" spc="-25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)=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-27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4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thus</a:t>
                </a:r>
                <a:r>
                  <a:rPr lang="en-US" sz="1100" spc="-5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becomes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>
                  <a:lnSpc>
                    <a:spcPct val="100000"/>
                  </a:lnSpc>
                  <a:spcBef>
                    <a:spcPts val="6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+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Verdana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Verdana"/>
                        </a:rPr>
                        <m:t>−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Verdan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Verdan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  <a:cs typeface="Verdana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Verdan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Verdana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Verdan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Verdan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Verdan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Verdana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cs typeface="Verdana"/>
                        </a:rPr>
                        <m:t>∇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Verdana"/>
                        </a:rPr>
                        <m:t>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Verdana"/>
                        </a:rPr>
                        <m:t>(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Verdana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Verdana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Verdana"/>
                  <a:cs typeface="Verdana"/>
                </a:endParaRPr>
              </a:p>
              <a:p>
                <a:pPr marL="403225" indent="-137795">
                  <a:lnSpc>
                    <a:spcPct val="100000"/>
                  </a:lnSpc>
                  <a:buClr>
                    <a:srgbClr val="3333B2"/>
                  </a:buClr>
                  <a:buFont typeface="DejaVu Sans Condensed"/>
                  <a:buChar char="•"/>
                  <a:tabLst>
                    <a:tab pos="40322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Newton’s</a:t>
                </a:r>
                <a:r>
                  <a:rPr lang="en-US" sz="1100" spc="-1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good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try.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402590" marR="240029" indent="-137795">
                  <a:lnSpc>
                    <a:spcPct val="102600"/>
                  </a:lnSpc>
                  <a:spcBef>
                    <a:spcPts val="1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403860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If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dimension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d</a:t>
                </a:r>
                <a:r>
                  <a:rPr lang="en-US" sz="1100" i="1" spc="6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large,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becomes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impractical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as 	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cost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solving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linear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system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order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𝑂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𝑑</m:t>
                    </m:r>
                    <m:r>
                      <a:rPr lang="en-US" sz="1100" i="1" spc="-2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200" i="1" spc="-37" baseline="27777" dirty="0">
                        <a:latin typeface="Cambria Math" panose="02040503050406030204" pitchFamily="18" charset="0"/>
                        <a:cs typeface="LM Mono Prop 10"/>
                      </a:rPr>
                      <m:t>2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r>
                  <a:rPr lang="en-US" sz="1100" spc="-25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402590" marR="144145" indent="-137795">
                  <a:lnSpc>
                    <a:spcPct val="102699"/>
                  </a:lnSpc>
                  <a:spcBef>
                    <a:spcPts val="1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403860" algn="l"/>
                  </a:tabLst>
                </a:pPr>
                <a:r>
                  <a:rPr lang="en-US" sz="1100" i="1" dirty="0">
                    <a:latin typeface="LM Sans 10"/>
                    <a:cs typeface="LM Sans 10"/>
                  </a:rPr>
                  <a:t>IF</a:t>
                </a:r>
                <a:r>
                  <a:rPr lang="en-US" sz="1100" i="1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Newton’s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converges,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usually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converges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very 	</a:t>
                </a:r>
                <a:r>
                  <a:rPr lang="en-US" sz="1100" dirty="0">
                    <a:latin typeface="LM Sans 10"/>
                    <a:cs typeface="LM Sans 10"/>
                  </a:rPr>
                  <a:t>fast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(“quadratic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convergence”).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402590" marR="330200" indent="-137795">
                  <a:lnSpc>
                    <a:spcPct val="102600"/>
                  </a:lnSpc>
                  <a:spcBef>
                    <a:spcPts val="1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403860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Descent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methods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slower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(usually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“linear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convergence”) 	</a:t>
                </a:r>
                <a:r>
                  <a:rPr lang="en-US" sz="1100" dirty="0">
                    <a:latin typeface="LM Sans 10"/>
                    <a:cs typeface="LM Sans 10"/>
                  </a:rPr>
                  <a:t>but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they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applied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even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for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huge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d</a:t>
                </a:r>
                <a:r>
                  <a:rPr lang="en-US" sz="1100" i="1" spc="-265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402590" marR="235585" indent="-137795">
                  <a:lnSpc>
                    <a:spcPct val="102600"/>
                  </a:lnSpc>
                  <a:spcBef>
                    <a:spcPts val="1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403860" algn="l"/>
                  </a:tabLst>
                </a:pPr>
                <a:r>
                  <a:rPr lang="en-US" sz="1100" i="1" spc="-10" dirty="0">
                    <a:latin typeface="LM Sans 10"/>
                    <a:cs typeface="LM Sans 10"/>
                  </a:rPr>
                  <a:t>Quasi-</a:t>
                </a:r>
                <a:r>
                  <a:rPr lang="en-US" sz="1100" i="1" dirty="0">
                    <a:latin typeface="LM Sans 10"/>
                    <a:cs typeface="LM Sans 10"/>
                  </a:rPr>
                  <a:t>Newton</a:t>
                </a:r>
                <a:r>
                  <a:rPr lang="en-US" sz="1100" i="1" spc="-50" dirty="0">
                    <a:latin typeface="LM Sans 10"/>
                    <a:cs typeface="LM Sans 10"/>
                  </a:rPr>
                  <a:t> </a:t>
                </a:r>
                <a:r>
                  <a:rPr lang="en-US" sz="1100" i="1" dirty="0">
                    <a:latin typeface="LM Sans 10"/>
                    <a:cs typeface="LM Sans 10"/>
                  </a:rPr>
                  <a:t>methods</a:t>
                </a:r>
                <a:r>
                  <a:rPr lang="en-US" sz="1100" i="1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offer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compromise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between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descent 	</a:t>
                </a:r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Newton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methods;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they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are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pretty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fast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(“superlinear 	</a:t>
                </a:r>
                <a:r>
                  <a:rPr lang="en-US" sz="1100" dirty="0">
                    <a:latin typeface="LM Sans 10"/>
                    <a:cs typeface="LM Sans 10"/>
                  </a:rPr>
                  <a:t>convergence”)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but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don’t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require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computations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involving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the 	</a:t>
                </a:r>
                <a:r>
                  <a:rPr lang="en-US" sz="1100" dirty="0">
                    <a:latin typeface="LM Sans 10"/>
                    <a:cs typeface="LM Sans 10"/>
                  </a:rPr>
                  <a:t>Hessian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matrix.</a:t>
                </a:r>
                <a:r>
                  <a:rPr lang="en-US" sz="1100" spc="8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Also,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descent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direction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not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:r>
                  <a:rPr lang="en-US" sz="1100" spc="-20" dirty="0">
                    <a:latin typeface="LM Sans 10"/>
                    <a:cs typeface="LM Sans 10"/>
                  </a:rPr>
                  <a:t>pure 	</a:t>
                </a:r>
                <a:r>
                  <a:rPr lang="en-US" sz="1100" dirty="0">
                    <a:latin typeface="LM Sans 10"/>
                    <a:cs typeface="LM Sans 10"/>
                  </a:rPr>
                  <a:t>negative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gradient.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4" y="239518"/>
                <a:ext cx="4142104" cy="2578976"/>
              </a:xfrm>
              <a:prstGeom prst="rect">
                <a:avLst/>
              </a:prstGeom>
              <a:blipFill>
                <a:blip r:embed="rId2"/>
                <a:stretch>
                  <a:fillRect b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5" name="object 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4319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BFGS</a:t>
            </a:r>
            <a:r>
              <a:rPr spc="45" dirty="0"/>
              <a:t> </a:t>
            </a:r>
            <a:r>
              <a:rPr spc="-10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34594" y="310234"/>
                <a:ext cx="3641090" cy="2720617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25400" marR="17780" algn="just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The </a:t>
                </a:r>
                <a:r>
                  <a:rPr lang="en-US" sz="1100" b="1" spc="-20" dirty="0">
                    <a:latin typeface="LM Sans 10"/>
                    <a:cs typeface="LM Sans 10"/>
                  </a:rPr>
                  <a:t>BFGS</a:t>
                </a:r>
                <a:r>
                  <a:rPr lang="en-US" sz="1100" b="1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(after </a:t>
                </a:r>
                <a:r>
                  <a:rPr lang="en-US" sz="1100" spc="-20" dirty="0">
                    <a:latin typeface="LM Sans 10"/>
                    <a:cs typeface="LM Sans 10"/>
                  </a:rPr>
                  <a:t>Broyden-</a:t>
                </a:r>
                <a:r>
                  <a:rPr lang="en-US" sz="1100" spc="-10" dirty="0">
                    <a:latin typeface="LM Sans 10"/>
                    <a:cs typeface="LM Sans 10"/>
                  </a:rPr>
                  <a:t>Fletcher-Goldfarb-</a:t>
                </a:r>
                <a:r>
                  <a:rPr lang="en-US" sz="1100" dirty="0">
                    <a:latin typeface="LM Sans 10"/>
                    <a:cs typeface="LM Sans 10"/>
                  </a:rPr>
                  <a:t>Shanno)</a:t>
                </a:r>
                <a:r>
                  <a:rPr lang="en-US" sz="1100" spc="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method approximates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Hessian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via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“small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rank”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updates.</a:t>
                </a:r>
                <a:r>
                  <a:rPr lang="en-US" sz="1100" spc="9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Here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50" dirty="0">
                    <a:latin typeface="LM Sans 10"/>
                    <a:cs typeface="LM Sans 10"/>
                  </a:rPr>
                  <a:t>a </a:t>
                </a:r>
                <a:r>
                  <a:rPr lang="en-US" sz="1100" dirty="0">
                    <a:latin typeface="LM Sans 10"/>
                    <a:cs typeface="LM Sans 10"/>
                  </a:rPr>
                  <a:t>“simple”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instance: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25400" marR="49530" algn="just">
                  <a:lnSpc>
                    <a:spcPct val="102600"/>
                  </a:lnSpc>
                </a:pPr>
                <a:r>
                  <a:rPr lang="en-US" sz="1100" dirty="0">
                    <a:latin typeface="LM Sans 10"/>
                    <a:cs typeface="LM Sans 10"/>
                  </a:rPr>
                  <a:t>Given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current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iterate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18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current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approximation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of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the </a:t>
                </a:r>
                <a:r>
                  <a:rPr lang="en-US" sz="1100" dirty="0">
                    <a:latin typeface="LM Sans 10"/>
                    <a:cs typeface="LM Sans 10"/>
                  </a:rPr>
                  <a:t>Hessian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𝐻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,</a:t>
                </a:r>
                <a:r>
                  <a:rPr lang="en-US" sz="1100" spc="-1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the</a:t>
                </a:r>
                <a:r>
                  <a:rPr lang="en-US" sz="1100" spc="-10" dirty="0">
                    <a:latin typeface="LM Sans 10"/>
                    <a:cs typeface="LM Sans 10"/>
                  </a:rPr>
                  <a:t> following: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301625" indent="-137795">
                  <a:lnSpc>
                    <a:spcPct val="100000"/>
                  </a:lnSpc>
                  <a:spcBef>
                    <a:spcPts val="9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301625" algn="l"/>
                  </a:tabLst>
                </a:pPr>
                <a:r>
                  <a:rPr lang="en-US" sz="1100" dirty="0">
                    <a:latin typeface="LM Sans 10"/>
                    <a:cs typeface="LM Sans 10"/>
                  </a:rPr>
                  <a:t>Obtain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stepsize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𝑡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97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Verdana"/>
                      </a:rPr>
                      <m:t>&gt;</m:t>
                    </m:r>
                    <m:r>
                      <a:rPr lang="en-US" sz="1100" i="1" spc="-85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0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20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update</a:t>
                </a:r>
              </a:p>
              <a:p>
                <a:pPr marL="163830">
                  <a:spcBef>
                    <a:spcPts val="95"/>
                  </a:spcBef>
                  <a:buClr>
                    <a:srgbClr val="3333B2"/>
                  </a:buClr>
                  <a:tabLst>
                    <a:tab pos="3016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ar-AE" sz="110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+</m:t>
                          </m:r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b>
                      </m:sSub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b>
                        <m:sSubPr>
                          <m:ctrlPr>
                            <a:rPr lang="ar-AE" sz="1100" b="0" i="1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ar-AE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ar-AE" sz="1100" b="0" i="1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ar-AE" sz="1100" i="1" dirty="0">
                          <a:latin typeface="Cambria Math" panose="02040503050406030204" pitchFamily="18" charset="0"/>
                          <a:cs typeface="DejaVu Sans Condensed"/>
                        </a:rPr>
                        <m:t>−</m:t>
                      </m:r>
                      <m:sSub>
                        <m:sSubPr>
                          <m:ctrlPr>
                            <a:rPr lang="ar-AE" sz="1100" b="0" i="1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ar-AE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𝑡</m:t>
                          </m:r>
                        </m:e>
                        <m:sub>
                          <m:r>
                            <a:rPr lang="ar-AE" sz="1100" b="0" i="1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SupPr>
                        <m:e>
                          <m:r>
                            <a:rPr lang="ar-AE" sz="1100" i="1" spc="-50" dirty="0">
                              <a:latin typeface="Cambria Math" panose="02040503050406030204" pitchFamily="18" charset="0"/>
                              <a:cs typeface="LM Sans 10"/>
                            </a:rPr>
                            <m:t>𝐻</m:t>
                          </m:r>
                        </m:e>
                        <m:sub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  <m:sup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−</m:t>
                          </m:r>
                          <m:r>
                            <a:rPr lang="ar-AE" sz="1100" b="0" i="1" spc="-50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ar-AE" sz="1100" i="0" spc="114" dirty="0">
                          <a:latin typeface="Cambria Math" panose="02040503050406030204" pitchFamily="18" charset="0"/>
                          <a:cs typeface="DejaVu Sans Condensed"/>
                        </a:rPr>
                        <m:t>∇</m:t>
                      </m:r>
                      <m:r>
                        <a:rPr lang="ar-AE" sz="1100" i="1" spc="114" dirty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ar-AE" sz="1100" i="1" dirty="0">
                          <a:latin typeface="Cambria Math" panose="02040503050406030204" pitchFamily="18" charset="0"/>
                          <a:cs typeface="LM Sans 10"/>
                        </a:rPr>
                        <m:t>(</m:t>
                      </m:r>
                      <m:sSub>
                        <m:sSubPr>
                          <m:ctrlPr>
                            <a:rPr lang="ar-AE" sz="1100" b="0" i="1" spc="114" dirty="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ar-AE" sz="1100" i="1" dirty="0">
                              <a:latin typeface="Cambria Math" panose="02040503050406030204" pitchFamily="18" charset="0"/>
                              <a:cs typeface="LM Sans 10"/>
                            </a:rPr>
                            <m:t>𝑥</m:t>
                          </m:r>
                        </m:e>
                        <m:sub>
                          <m:r>
                            <a:rPr lang="ar-AE" sz="1100" b="0" i="1" dirty="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ar-AE" sz="1100" i="1" spc="-50" dirty="0" smtClean="0">
                          <a:latin typeface="Cambria Math" panose="02040503050406030204" pitchFamily="18" charset="0"/>
                          <a:cs typeface="LM Sans 10"/>
                        </a:rPr>
                        <m:t>)</m:t>
                      </m:r>
                    </m:oMath>
                  </m:oMathPara>
                </a14:m>
                <a:endParaRPr lang="ar-AE" sz="1100" spc="-10" dirty="0">
                  <a:latin typeface="LM Sans 10"/>
                  <a:cs typeface="LM Sans 10"/>
                </a:endParaRPr>
              </a:p>
              <a:p>
                <a:pPr marL="18923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dirty="0">
                    <a:latin typeface="LM Sans 10"/>
                    <a:cs typeface="LM Sans 10"/>
                  </a:rPr>
                  <a:t>using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strategy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similar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4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backtracking.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188595" indent="-137795">
                  <a:lnSpc>
                    <a:spcPct val="100000"/>
                  </a:lnSpc>
                  <a:spcBef>
                    <a:spcPts val="50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188595" algn="l"/>
                  </a:tabLst>
                </a:pPr>
                <a:r>
                  <a:rPr lang="en-US" sz="1100" spc="-25" dirty="0">
                    <a:latin typeface="LM Sans 10"/>
                    <a:cs typeface="LM Sans 10"/>
                  </a:rPr>
                  <a:t>Set</a:t>
                </a:r>
                <a:endParaRPr lang="en-US" sz="1100" dirty="0">
                  <a:latin typeface="LM Sans 10"/>
                  <a:cs typeface="LM Sans 10"/>
                </a:endParaRPr>
              </a:p>
              <a:p>
                <a:pPr marL="704215">
                  <a:lnSpc>
                    <a:spcPct val="100000"/>
                  </a:lnSpc>
                  <a:spcBef>
                    <a:spcPts val="35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𝑢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+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1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spc="225" baseline="-10416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</m:oMath>
                </a14:m>
                <a:r>
                  <a:rPr lang="en-US" sz="1100" dirty="0">
                    <a:latin typeface="LM Sans 10"/>
                    <a:cs typeface="LM Sans 10"/>
                  </a:rPr>
                  <a:t>and</a:t>
                </a:r>
                <a:r>
                  <a:rPr lang="en-US" sz="1100" spc="-5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𝑣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+</m:t>
                    </m:r>
                    <m:r>
                      <a:rPr lang="en-US" sz="1200" i="1" baseline="-10416" dirty="0">
                        <a:latin typeface="Cambria Math" panose="02040503050406030204" pitchFamily="18" charset="0"/>
                        <a:cs typeface="LM Mono Prop 10"/>
                      </a:rPr>
                      <m:t>1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DejaVu Sans Condensed"/>
                      </a:rPr>
                      <m:t>−</m:t>
                    </m:r>
                    <m:r>
                      <m:rPr>
                        <m:sty m:val="p"/>
                      </m:rPr>
                      <a:rPr lang="en-US" sz="1100" i="0" spc="114" dirty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30" baseline="-10416" dirty="0">
                        <a:latin typeface="Cambria Math" panose="02040503050406030204" pitchFamily="18" charset="0"/>
                        <a:cs typeface="LM Sans 8"/>
                      </a:rPr>
                      <m:t>𝑛</m:t>
                    </m:r>
                    <m:r>
                      <a:rPr lang="en-US" sz="1100" i="1" spc="-20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</m:oMath>
                </a14:m>
                <a:endParaRPr lang="en-US" sz="1100" dirty="0">
                  <a:latin typeface="Verdana"/>
                  <a:cs typeface="Verdana"/>
                </a:endParaRPr>
              </a:p>
              <a:p>
                <a:pPr marL="187960" indent="-137795">
                  <a:lnSpc>
                    <a:spcPct val="100000"/>
                  </a:lnSpc>
                  <a:spcBef>
                    <a:spcPts val="395"/>
                  </a:spcBef>
                  <a:buClr>
                    <a:srgbClr val="3333B2"/>
                  </a:buClr>
                  <a:buFont typeface="DejaVu Sans Condensed"/>
                  <a:buChar char="•"/>
                  <a:tabLst>
                    <a:tab pos="187960" algn="l"/>
                  </a:tabLst>
                </a:pPr>
                <a:r>
                  <a:rPr lang="en-US" sz="1100" spc="-10" dirty="0">
                    <a:latin typeface="LM Sans 10"/>
                    <a:cs typeface="LM Sans 10"/>
                  </a:rPr>
                  <a:t>Finally,</a:t>
                </a:r>
                <a:r>
                  <a:rPr lang="en-US" sz="1100" spc="-5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update</a:t>
                </a:r>
              </a:p>
              <a:p>
                <a:pPr marL="50165">
                  <a:lnSpc>
                    <a:spcPct val="100000"/>
                  </a:lnSpc>
                  <a:spcBef>
                    <a:spcPts val="395"/>
                  </a:spcBef>
                  <a:buClr>
                    <a:srgbClr val="3333B2"/>
                  </a:buClr>
                  <a:tabLst>
                    <a:tab pos="1879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𝐻</m:t>
                          </m:r>
                        </m:e>
                        <m:sub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+</m:t>
                          </m:r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sub>
                      </m:sSub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=</m:t>
                      </m:r>
                      <m:sSub>
                        <m:sSub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𝐻</m:t>
                          </m:r>
                        </m:e>
                        <m:sub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f>
                        <m:f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pPr>
                            <m:e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𝑢</m:t>
                          </m:r>
                        </m:den>
                      </m:f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𝑣</m:t>
                      </m:r>
                      <m:sSup>
                        <m:sSup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𝑣</m:t>
                          </m:r>
                        </m:e>
                        <m:sup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𝑇</m:t>
                          </m:r>
                        </m:sup>
                      </m:sSup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+</m:t>
                      </m:r>
                      <m:f>
                        <m:f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fPr>
                        <m:num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pPr>
                            <m:e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</m:ctrlPr>
                            </m:sSubPr>
                            <m:e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100" b="0" i="1" spc="-10" smtClean="0">
                                  <a:latin typeface="Cambria Math" panose="02040503050406030204" pitchFamily="18" charset="0"/>
                                  <a:cs typeface="LM Sans 1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𝑢</m:t>
                          </m:r>
                        </m:den>
                      </m:f>
                      <m:sSub>
                        <m:sSub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𝐻</m:t>
                          </m:r>
                        </m:e>
                        <m:sub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</m:sSub>
                      <m:r>
                        <a:rPr lang="en-US" sz="1100" b="0" i="1" spc="-10" smtClean="0">
                          <a:latin typeface="Cambria Math" panose="02040503050406030204" pitchFamily="18" charset="0"/>
                          <a:cs typeface="LM Sans 10"/>
                        </a:rPr>
                        <m:t>𝑢</m:t>
                      </m:r>
                      <m:sSup>
                        <m:sSup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p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𝑢</m:t>
                          </m:r>
                        </m:e>
                        <m:sup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</m:ctrlPr>
                        </m:sSubSupPr>
                        <m:e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𝐻</m:t>
                          </m:r>
                        </m:e>
                        <m:sub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𝑛</m:t>
                          </m:r>
                        </m:sub>
                        <m:sup>
                          <m:r>
                            <a:rPr lang="en-US" sz="1100" b="0" i="1" spc="-10" smtClean="0">
                              <a:latin typeface="Cambria Math" panose="02040503050406030204" pitchFamily="18" charset="0"/>
                              <a:cs typeface="LM Sans 1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100" spc="-10" dirty="0">
                  <a:latin typeface="LM Sans 10"/>
                  <a:cs typeface="LM Sans 10"/>
                </a:endParaRPr>
              </a:p>
              <a:p>
                <a:pPr marL="50165">
                  <a:spcBef>
                    <a:spcPts val="395"/>
                  </a:spcBef>
                  <a:buClr>
                    <a:srgbClr val="3333B2"/>
                  </a:buClr>
                  <a:tabLst>
                    <a:tab pos="187960" algn="l"/>
                  </a:tabLst>
                </a:pPr>
                <a:r>
                  <a:rPr lang="en-US" sz="1100" spc="-25" dirty="0">
                    <a:latin typeface="LM Sans 10"/>
                    <a:cs typeface="LM Sans 10"/>
                  </a:rPr>
                  <a:t>BFGS-</a:t>
                </a:r>
                <a:r>
                  <a:rPr lang="en-US" sz="1100" dirty="0">
                    <a:latin typeface="LM Sans 10"/>
                    <a:cs typeface="LM Sans 10"/>
                  </a:rPr>
                  <a:t>like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methods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have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proven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to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be</a:t>
                </a:r>
                <a:r>
                  <a:rPr lang="en-US" sz="1100" spc="-40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powerful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algorithms</a:t>
                </a:r>
                <a:r>
                  <a:rPr lang="en-US" sz="1100" spc="-35" dirty="0">
                    <a:latin typeface="LM Sans 10"/>
                    <a:cs typeface="LM Sans 10"/>
                  </a:rPr>
                  <a:t> </a:t>
                </a:r>
                <a:r>
                  <a:rPr lang="en-US" sz="1100" spc="-25" dirty="0">
                    <a:latin typeface="LM Sans 10"/>
                    <a:cs typeface="LM Sans 10"/>
                  </a:rPr>
                  <a:t>in </a:t>
                </a:r>
                <a:r>
                  <a:rPr lang="en-US" sz="1100" dirty="0">
                    <a:latin typeface="LM Sans 10"/>
                    <a:cs typeface="LM Sans 10"/>
                  </a:rPr>
                  <a:t>optimization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even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when</a:t>
                </a:r>
                <a:r>
                  <a:rPr lang="en-US" sz="1100" spc="-30" dirty="0">
                    <a:latin typeface="LM Sans 10"/>
                    <a:cs typeface="LM Sans 1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pc="114" dirty="0" smtClean="0">
                        <a:latin typeface="Cambria Math" panose="02040503050406030204" pitchFamily="18" charset="0"/>
                        <a:cs typeface="DejaVu Sans Condensed"/>
                      </a:rPr>
                      <m:t>∇</m:t>
                    </m:r>
                    <m:r>
                      <a:rPr lang="en-US" sz="1100" i="1" spc="114" dirty="0" smtClean="0">
                        <a:latin typeface="Cambria Math" panose="02040503050406030204" pitchFamily="18" charset="0"/>
                        <a:cs typeface="LM Sans 10"/>
                      </a:rPr>
                      <m:t>𝑓</m:t>
                    </m:r>
                  </m:oMath>
                </a14:m>
                <a:r>
                  <a:rPr lang="en-US" sz="1100" i="1" spc="19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does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dirty="0">
                    <a:latin typeface="LM Sans 10"/>
                    <a:cs typeface="LM Sans 10"/>
                  </a:rPr>
                  <a:t>not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always</a:t>
                </a:r>
                <a:r>
                  <a:rPr lang="en-US" sz="1100" spc="-25" dirty="0">
                    <a:latin typeface="LM Sans 10"/>
                    <a:cs typeface="LM Sans 10"/>
                  </a:rPr>
                  <a:t> </a:t>
                </a:r>
                <a:r>
                  <a:rPr lang="en-US" sz="1100" spc="-10" dirty="0">
                    <a:latin typeface="LM Sans 10"/>
                    <a:cs typeface="LM Sans 10"/>
                  </a:rPr>
                  <a:t>exist!</a:t>
                </a:r>
                <a:endParaRPr lang="en-US"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4" y="310234"/>
                <a:ext cx="3641090" cy="2720617"/>
              </a:xfrm>
              <a:prstGeom prst="rect">
                <a:avLst/>
              </a:prstGeom>
              <a:blipFill>
                <a:blip r:embed="rId2"/>
                <a:stretch>
                  <a:fillRect l="-1843" t="-1570" r="-1843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object 13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14" name="object 14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166" y="2223853"/>
            <a:ext cx="3918585" cy="620811"/>
          </a:xfrm>
        </p:spPr>
        <p:txBody>
          <a:bodyPr/>
          <a:lstStyle/>
          <a:p>
            <a:pPr algn="ctr"/>
            <a:r>
              <a:rPr lang="en-CA" dirty="0"/>
              <a:t>the Father of floating point 1989 Turing award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  <a:p>
            <a:r>
              <a:rPr lang="en-US" sz="1613" b="1" dirty="0"/>
              <a:t> William </a:t>
            </a:r>
            <a:r>
              <a:rPr lang="en-US" sz="1613" b="1" dirty="0" err="1"/>
              <a:t>Kahan</a:t>
            </a:r>
            <a:r>
              <a:rPr lang="en-US" sz="1613" b="1" dirty="0"/>
              <a:t>, 1933-, Canadian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6700" y="193675"/>
            <a:ext cx="15367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5250" y="2844483"/>
            <a:ext cx="4419600" cy="61626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/>
            <a:r>
              <a:rPr lang="en-US" sz="1008" dirty="0"/>
              <a:t>For his fundamental contributions to numerical analysis. One of the foremost experts on floating-point computations. </a:t>
            </a:r>
            <a:r>
              <a:rPr lang="en-US" sz="1008" dirty="0" err="1"/>
              <a:t>Kahan</a:t>
            </a:r>
            <a:r>
              <a:rPr lang="en-US" sz="1008" dirty="0"/>
              <a:t> has dedicated himself to </a:t>
            </a:r>
          </a:p>
          <a:p>
            <a:pPr algn="ctr"/>
            <a:r>
              <a:rPr lang="en-US" sz="1008" dirty="0"/>
              <a:t>"making the world safe for numerical computations."</a:t>
            </a:r>
          </a:p>
        </p:txBody>
      </p:sp>
    </p:spTree>
    <p:extLst>
      <p:ext uri="{BB962C8B-B14F-4D97-AF65-F5344CB8AC3E}">
        <p14:creationId xmlns:p14="http://schemas.microsoft.com/office/powerpoint/2010/main" val="289200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31"/>
    </mc:Choice>
    <mc:Fallback xmlns="">
      <p:transition spd="slow" advTm="6173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Goals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  <a:p>
            <a:pPr lvl="1"/>
            <a:r>
              <a:rPr lang="en-US" dirty="0"/>
              <a:t>IEEE 754</a:t>
            </a:r>
          </a:p>
          <a:p>
            <a:r>
              <a:rPr lang="en-US" dirty="0"/>
              <a:t>learning objectives</a:t>
            </a:r>
          </a:p>
          <a:p>
            <a:pPr lvl="1"/>
            <a:r>
              <a:rPr lang="en-US" dirty="0"/>
              <a:t>identify errors due to rounding</a:t>
            </a:r>
          </a:p>
          <a:p>
            <a:pPr lvl="1"/>
            <a:r>
              <a:rPr lang="en-US" dirty="0"/>
              <a:t>describe IEEE 754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831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solve f’(x)=0</a:t>
                </a:r>
              </a:p>
              <a:p>
                <a:pPr lvl="1"/>
                <a:r>
                  <a:rPr lang="en-CA" dirty="0"/>
                  <a:t>compare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</a:rPr>
                      <m:t>x</m:t>
                    </m:r>
                    <m:r>
                      <a:rPr lang="en-CA" b="0" i="1" smtClean="0">
                        <a:latin typeface="Cambria Math"/>
                      </a:rPr>
                      <m:t>==</m:t>
                    </m:r>
                    <m:r>
                      <a:rPr lang="en-CA" b="0" i="1" smtClean="0">
                        <a:latin typeface="Cambria Math"/>
                      </a:rPr>
                      <m:t>𝑦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/>
                              </a:rPr>
                              <m:t>𝑥</m:t>
                            </m:r>
                            <m:r>
                              <a:rPr lang="en-CA" i="1">
                                <a:latin typeface="Cambria Math"/>
                              </a:rPr>
                              <m:t>+</m:t>
                            </m:r>
                            <m:r>
                              <a:rPr lang="en-CA" i="1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CA" i="1">
                            <a:latin typeface="Cambria Math"/>
                          </a:rPr>
                          <m:t>−</m:t>
                        </m:r>
                        <m:r>
                          <a:rPr lang="en-CA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CA" i="1">
                            <a:latin typeface="Cambria Math"/>
                          </a:rPr>
                          <m:t>h</m:t>
                        </m:r>
                      </m:den>
                    </m:f>
                  </m:oMath>
                </a14:m>
                <a:r>
                  <a:rPr lang="en-CA" dirty="0"/>
                  <a:t> with h small</a:t>
                </a:r>
              </a:p>
              <a:p>
                <a:r>
                  <a:rPr lang="en-CA" dirty="0"/>
                  <a:t>iterative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45"/>
    </mc:Choice>
    <mc:Fallback xmlns="">
      <p:transition spd="slow" advTm="6844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 point errors only occur for long complicated computation or large number of operations</a:t>
            </a:r>
          </a:p>
          <a:p>
            <a:r>
              <a:rPr lang="en-US" dirty="0"/>
              <a:t>Arithmetic rules always hold for floating point number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 we can relegate floating point issues to special cases handled by experts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26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81"/>
    </mc:Choice>
    <mc:Fallback xmlns="">
      <p:transition spd="slow" advTm="4788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Wrong Cross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89" y="1077278"/>
            <a:ext cx="1440656" cy="144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60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9"/>
    </mc:Choice>
    <mc:Fallback xmlns="">
      <p:transition spd="slow" advTm="91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4129-63DD-4E4C-AC0A-5FEE7C0D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9A798-DB18-4095-8FF0-0C2886BC5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9A798-DB18-4095-8FF0-0C2886BC5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098E9-993D-4765-90AE-2DEF9153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9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you explain?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x == y is true but </a:t>
            </a:r>
            <a:r>
              <a:rPr lang="en-GB" dirty="0" err="1"/>
              <a:t>X.equals</a:t>
            </a:r>
            <a:r>
              <a:rPr lang="en-GB" dirty="0"/>
              <a:t>(Y) is false [Java]</a:t>
            </a:r>
          </a:p>
          <a:p>
            <a:endParaRPr lang="en-CA" dirty="0"/>
          </a:p>
          <a:p>
            <a:r>
              <a:rPr lang="en-GB" dirty="0"/>
              <a:t>x/(1+x*x) * x= 0.0 but 1/(1/</a:t>
            </a:r>
            <a:r>
              <a:rPr lang="en-GB" dirty="0" err="1"/>
              <a:t>x+x</a:t>
            </a:r>
            <a:r>
              <a:rPr lang="en-GB" dirty="0"/>
              <a:t>) * x= 1.0</a:t>
            </a:r>
          </a:p>
          <a:p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x+y</a:t>
            </a:r>
            <a:r>
              <a:rPr lang="en-GB" dirty="0"/>
              <a:t>)+z=1.0 but x+(</a:t>
            </a:r>
            <a:r>
              <a:rPr lang="en-GB" dirty="0" err="1"/>
              <a:t>y+z</a:t>
            </a:r>
            <a:r>
              <a:rPr lang="en-GB" dirty="0"/>
              <a:t>)=0.0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71"/>
    </mc:Choice>
    <mc:Fallback xmlns="">
      <p:transition spd="slow" advTm="8627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124044"/>
            <a:ext cx="4149090" cy="1583921"/>
          </a:xfrm>
          <a:ln/>
        </p:spPr>
        <p:txBody>
          <a:bodyPr>
            <a:normAutofit fontScale="90000"/>
          </a:bodyPr>
          <a:lstStyle/>
          <a:p>
            <a:pPr algn="l"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 sz="2017" dirty="0"/>
              <a:t>f=-3;</a:t>
            </a:r>
            <a:br>
              <a:rPr lang="en-GB" sz="2017" dirty="0"/>
            </a:br>
            <a:r>
              <a:rPr lang="en-GB" sz="2017" dirty="0"/>
              <a:t>for </a:t>
            </a:r>
            <a:r>
              <a:rPr lang="en-GB" sz="2017" dirty="0" err="1"/>
              <a:t>i</a:t>
            </a:r>
            <a:r>
              <a:rPr lang="en-GB" sz="2017" dirty="0"/>
              <a:t>=1:LIMIT</a:t>
            </a:r>
            <a:br>
              <a:rPr lang="en-GB" sz="2017" dirty="0"/>
            </a:br>
            <a:r>
              <a:rPr lang="en-GB" sz="2017" dirty="0"/>
              <a:t>  f=1.4*f-0.2*f^2+3;</a:t>
            </a:r>
            <a:br>
              <a:rPr lang="en-GB" sz="2017" dirty="0"/>
            </a:br>
            <a:r>
              <a:rPr lang="en-GB" sz="2017" dirty="0"/>
              <a:t>  </a:t>
            </a:r>
            <a:r>
              <a:rPr lang="en-GB" sz="2017" dirty="0" err="1"/>
              <a:t>printf</a:t>
            </a:r>
            <a:r>
              <a:rPr lang="en-GB" sz="2017" dirty="0"/>
              <a:t>("%3.0f, f=%2.20f\</a:t>
            </a:r>
            <a:r>
              <a:rPr lang="en-GB" sz="2017" dirty="0" err="1"/>
              <a:t>n",i,f</a:t>
            </a:r>
            <a:r>
              <a:rPr lang="en-GB" sz="2017" dirty="0"/>
              <a:t>);</a:t>
            </a:r>
            <a:br>
              <a:rPr lang="en-GB" sz="2017" dirty="0"/>
            </a:br>
            <a:r>
              <a:rPr lang="en-GB" sz="2017" dirty="0"/>
              <a:t>end;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05" y="1845627"/>
            <a:ext cx="4149090" cy="1498283"/>
          </a:xfrm>
          <a:ln/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Scilab 5.4: f=4.99999999999999910000 after LIMIT&gt;=106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 err="1"/>
              <a:t>Matlab</a:t>
            </a:r>
            <a:r>
              <a:rPr lang="en-GB" sz="1210" dirty="0"/>
              <a:t>:  	f=4.9999999999999982 for even after LIMIT&gt;=104</a:t>
            </a:r>
            <a:br>
              <a:rPr lang="en-GB" sz="1210" dirty="0"/>
            </a:br>
            <a:r>
              <a:rPr lang="en-GB" sz="1210" dirty="0"/>
              <a:t>				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.0000000000000009 for odd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 err="1"/>
              <a:t>OOo</a:t>
            </a:r>
            <a:r>
              <a:rPr lang="en-GB" sz="1210" dirty="0"/>
              <a:t> Calc: 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 after LIMIT&gt;=49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Ms Excel 2010: 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 after LIMIT&gt;=80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Java: </a:t>
            </a:r>
            <a:r>
              <a:rPr lang="en-GB" sz="1210" dirty="0">
                <a:solidFill>
                  <a:srgbClr val="FF0000"/>
                </a:solidFill>
              </a:rPr>
              <a:t>f=-3 </a:t>
            </a:r>
            <a:r>
              <a:rPr lang="en-GB" sz="1210" dirty="0"/>
              <a:t>until at least LIMIT&lt;=1,000,000</a:t>
            </a:r>
          </a:p>
          <a:p>
            <a:pPr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sz="1210" dirty="0"/>
          </a:p>
          <a:p>
            <a:pPr algn="ctr"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WHO IS WRONG???</a:t>
            </a:r>
          </a:p>
        </p:txBody>
      </p:sp>
    </p:spTree>
  </p:cSld>
  <p:clrMapOvr>
    <a:masterClrMapping/>
  </p:clrMapOvr>
  <p:transition spd="med" advTm="93798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got a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CA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/>
                          </a:rPr>
                          <m:t>+</m:t>
                        </m:r>
                        <m:r>
                          <a:rPr lang="en-CA" b="0" i="1" smtClean="0">
                            <a:latin typeface="Cambria Math"/>
                          </a:rPr>
                          <m:t>7</m:t>
                        </m:r>
                        <m:r>
                          <a:rPr lang="en-CA" b="0" i="1" smtClean="0">
                            <a:latin typeface="Cambria Math"/>
                          </a:rPr>
                          <m:t>𝑥</m:t>
                        </m:r>
                        <m:r>
                          <a:rPr lang="en-CA" b="0" i="1" smtClean="0">
                            <a:latin typeface="Cambria Math"/>
                          </a:rPr>
                          <m:t>+</m:t>
                        </m:r>
                        <m:r>
                          <a:rPr lang="en-CA" b="0" i="1" smtClean="0">
                            <a:latin typeface="Cambria Math"/>
                          </a:rPr>
                          <m:t>10</m:t>
                        </m:r>
                      </m:num>
                      <m:den>
                        <m:r>
                          <a:rPr lang="en-CA" b="0" i="1" smtClean="0">
                            <a:latin typeface="Cambria Math"/>
                          </a:rPr>
                          <m:t>𝑥</m:t>
                        </m:r>
                        <m:r>
                          <a:rPr lang="en-CA" b="0" i="1" smtClean="0">
                            <a:latin typeface="Cambria Math"/>
                          </a:rPr>
                          <m:t>+</m:t>
                        </m:r>
                        <m:r>
                          <a:rPr lang="en-CA" b="0" i="1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endParaRPr lang="en-CA" b="0" dirty="0"/>
              </a:p>
              <a:p>
                <a:r>
                  <a:rPr lang="en-CA" dirty="0"/>
                  <a:t>Excel: </a:t>
                </a:r>
              </a:p>
              <a:p>
                <a:pPr lvl="1"/>
                <a:r>
                  <a:rPr lang="en-CA" dirty="0"/>
                  <a:t>f(-5) = #DIV/0!</a:t>
                </a:r>
              </a:p>
              <a:p>
                <a:pPr lvl="1"/>
                <a:r>
                  <a:rPr lang="en-CA" dirty="0"/>
                  <a:t>f(-4.99999)=-2.99999</a:t>
                </a:r>
              </a:p>
              <a:p>
                <a:pPr lvl="1"/>
                <a:r>
                  <a:rPr lang="en-CA" dirty="0"/>
                  <a:t>f(-6+10*0.1)=#DIV/0!</a:t>
                </a:r>
              </a:p>
              <a:p>
                <a:pPr lvl="1"/>
                <a:r>
                  <a:rPr lang="en-CA" dirty="0"/>
                  <a:t>f(-6+0.1+0.1+0.1+0.1+0.1+0.1+0.1+0.1+0.1+0.1)=-2</a:t>
                </a:r>
              </a:p>
              <a:p>
                <a:pPr lvl="1"/>
                <a:r>
                  <a:rPr lang="en-CA" dirty="0"/>
                  <a:t>g(-5) = -3</a:t>
                </a:r>
              </a:p>
              <a:p>
                <a:r>
                  <a:rPr lang="en-CA" dirty="0" err="1"/>
                  <a:t>LibreOffice</a:t>
                </a:r>
                <a:r>
                  <a:rPr lang="en-CA" dirty="0"/>
                  <a:t> </a:t>
                </a:r>
              </a:p>
              <a:p>
                <a:pPr lvl="1"/>
                <a:r>
                  <a:rPr lang="en-CA" dirty="0"/>
                  <a:t>f(-5) = #DIV/0!</a:t>
                </a:r>
              </a:p>
              <a:p>
                <a:pPr lvl="1"/>
                <a:r>
                  <a:rPr lang="en-CA" dirty="0"/>
                  <a:t>f(-5.1+0.1)  = #DIV/0!</a:t>
                </a:r>
              </a:p>
              <a:p>
                <a:r>
                  <a:rPr lang="en-CA" dirty="0"/>
                  <a:t>MATLAB</a:t>
                </a:r>
              </a:p>
              <a:p>
                <a:pPr lvl="1"/>
                <a:r>
                  <a:rPr lang="en-CA" dirty="0"/>
                  <a:t>f(-5) = </a:t>
                </a:r>
                <a:r>
                  <a:rPr lang="en-CA" dirty="0" err="1"/>
                  <a:t>NaN</a:t>
                </a:r>
                <a:endParaRPr lang="en-CA" dirty="0"/>
              </a:p>
              <a:p>
                <a:r>
                  <a:rPr lang="en-CA" dirty="0" err="1"/>
                  <a:t>Scilab</a:t>
                </a:r>
                <a:endParaRPr lang="en-CA" dirty="0"/>
              </a:p>
              <a:p>
                <a:pPr lvl="1"/>
                <a:r>
                  <a:rPr lang="en-CA" dirty="0"/>
                  <a:t>f(-5+.1) = </a:t>
                </a:r>
                <a:r>
                  <a:rPr lang="en-CA" dirty="0" err="1"/>
                  <a:t>NaN</a:t>
                </a:r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84905" y="693102"/>
                <a:ext cx="1899584" cy="9199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 defTabSz="461040" rtl="0"/>
                <a:r>
                  <a:rPr lang="en-CA" sz="908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Problem is</a:t>
                </a:r>
              </a:p>
              <a:p>
                <a:pPr algn="l" defTabSz="461040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908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en-CA" sz="908" i="1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lang="en-CA" sz="908" i="1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𝑔</m:t>
                      </m:r>
                      <m:r>
                        <a:rPr lang="en-CA" sz="908" i="1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r>
                        <a:rPr lang="en-CA" sz="908" i="1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𝑥</m:t>
                      </m:r>
                      <m:r>
                        <a:rPr lang="en-CA" sz="908" i="1" kern="1200">
                          <a:solidFill>
                            <a:prstClr val="black"/>
                          </a:solidFill>
                          <a:latin typeface="Cambria Math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)(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CA" sz="908" i="1" kern="120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CA" sz="908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  <a:p>
                <a:pPr algn="l" defTabSz="461040" rtl="0"/>
                <a:endParaRPr lang="en-CA" sz="908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  <a:p>
                <a:pPr algn="l" defTabSz="461040" rtl="0"/>
                <a:r>
                  <a:rPr lang="en-CA" sz="908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so limit is -3. Any reason for -2??</a:t>
                </a:r>
              </a:p>
              <a:p>
                <a:pPr algn="l" defTabSz="461040" rtl="0"/>
                <a:endParaRPr lang="en-CA" sz="908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05" y="693102"/>
                <a:ext cx="1899584" cy="919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986" y="1588"/>
            <a:ext cx="1230650" cy="69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10" y="2502993"/>
            <a:ext cx="1075690" cy="95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502993"/>
            <a:ext cx="1021437" cy="95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D1DA80D-845A-4617-8DFD-4A26917031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75979"/>
              </p:ext>
            </p:extLst>
          </p:nvPr>
        </p:nvGraphicFramePr>
        <p:xfrm>
          <a:off x="0" y="0"/>
          <a:ext cx="1238250" cy="81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0674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62"/>
    </mc:Choice>
    <mc:Fallback xmlns="">
      <p:transition spd="slow" advTm="8846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investigation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After converting to binary and back:</a:t>
            </a:r>
          </a:p>
          <a:p>
            <a:r>
              <a:rPr lang="en-CA" dirty="0"/>
              <a:t>x=-5.4+.1+.1+.1+.1=-5.0000005 </a:t>
            </a:r>
          </a:p>
          <a:p>
            <a:r>
              <a:rPr lang="en-CA" dirty="0"/>
              <a:t>Numerator: y1=1.9073486E-6</a:t>
            </a:r>
          </a:p>
          <a:p>
            <a:r>
              <a:rPr lang="en-CA" dirty="0"/>
              <a:t>Denominator: y2=-4.7683716E-7</a:t>
            </a:r>
          </a:p>
          <a:p>
            <a:r>
              <a:rPr lang="en-CA" dirty="0"/>
              <a:t>Ratio: y1/y2 = -4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0875" y="2306638"/>
            <a:ext cx="2305050" cy="10703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 are really computing 0/0 which is an extremely unstable computation. Various software use different algorithms to do that computation. The order of the operations and the exact operations all lead to </a:t>
            </a:r>
            <a:r>
              <a:rPr lang="en-CA" sz="908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different results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None of them is a bug. The users should really know what they are doing.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17"/>
    </mc:Choice>
    <mc:Fallback xmlns="">
      <p:transition spd="slow" advTm="7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76263" y="920406"/>
          <a:ext cx="3073400" cy="729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2031840" imgH="482400" progId="Equation.3">
                  <p:embed/>
                </p:oleObj>
              </mc:Choice>
              <mc:Fallback>
                <p:oleObj name="Equation" r:id="rId5" imgW="2031840" imgH="4824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920406"/>
                        <a:ext cx="3073400" cy="7299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67778" y="1730375"/>
          <a:ext cx="1562725" cy="49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7" imgW="1231560" imgH="393480" progId="Equation.3">
                  <p:embed/>
                </p:oleObj>
              </mc:Choice>
              <mc:Fallback>
                <p:oleObj name="Equation" r:id="rId7" imgW="123156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778" y="1730375"/>
                        <a:ext cx="1562725" cy="499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Content Placeholder 3"/>
          <p:cNvGraphicFramePr>
            <a:graphicFrameLocks noChangeAspect="1"/>
          </p:cNvGraphicFramePr>
          <p:nvPr/>
        </p:nvGraphicFramePr>
        <p:xfrm>
          <a:off x="653098" y="2229803"/>
          <a:ext cx="3073400" cy="8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9" imgW="1688760" imgH="482400" progId="Equation.3">
                  <p:embed/>
                </p:oleObj>
              </mc:Choice>
              <mc:Fallback>
                <p:oleObj name="Equation" r:id="rId9" imgW="1688760" imgH="482400" progId="Equation.3">
                  <p:embed/>
                  <p:pic>
                    <p:nvPicPr>
                      <p:cNvPr id="2053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8" y="2229803"/>
                        <a:ext cx="3073400" cy="87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111818" y="1845628"/>
            <a:ext cx="957313" cy="232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round to 4 digits</a:t>
            </a:r>
            <a:endParaRPr lang="en-US" sz="908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61040" rtl="0"/>
            <a:fld id="{B6F15528-21DE-4FAA-801E-634DDDAF4B2B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61040" rtl="0"/>
              <a:t>44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10"/>
    </mc:Choice>
    <mc:Fallback xmlns="">
      <p:transition spd="slow" advTm="4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 (cont)</a:t>
            </a:r>
            <a:endParaRPr lang="en-US" dirty="0"/>
          </a:p>
        </p:txBody>
      </p:sp>
      <p:graphicFrame>
        <p:nvGraphicFramePr>
          <p:cNvPr id="3075" name="Content Placeholder 3"/>
          <p:cNvGraphicFramePr>
            <a:graphicFrameLocks noChangeAspect="1"/>
          </p:cNvGraphicFramePr>
          <p:nvPr/>
        </p:nvGraphicFramePr>
        <p:xfrm>
          <a:off x="691515" y="616268"/>
          <a:ext cx="3073400" cy="8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5" imgW="1688760" imgH="482400" progId="Equation.3">
                  <p:embed/>
                </p:oleObj>
              </mc:Choice>
              <mc:Fallback>
                <p:oleObj name="Equation" r:id="rId5" imgW="1688760" imgH="482400" progId="Equation.3">
                  <p:embed/>
                  <p:pic>
                    <p:nvPicPr>
                      <p:cNvPr id="3075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" y="616268"/>
                        <a:ext cx="3073400" cy="87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2087" y="1768792"/>
            <a:ext cx="336952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61040" rtl="0"/>
            <a:r>
              <a:rPr lang="en-CA" sz="121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</a:t>
            </a:r>
            <a:endParaRPr lang="en-US" sz="121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076" name="Content Placeholder 3"/>
          <p:cNvGraphicFramePr>
            <a:graphicFrameLocks noChangeAspect="1"/>
          </p:cNvGraphicFramePr>
          <p:nvPr/>
        </p:nvGraphicFramePr>
        <p:xfrm>
          <a:off x="576263" y="1499870"/>
          <a:ext cx="1317400" cy="8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7" imgW="723600" imgH="482400" progId="Equation.3">
                  <p:embed/>
                </p:oleObj>
              </mc:Choice>
              <mc:Fallback>
                <p:oleObj name="Equation" r:id="rId7" imgW="723600" imgH="482400" progId="Equation.3">
                  <p:embed/>
                  <p:pic>
                    <p:nvPicPr>
                      <p:cNvPr id="3076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1499870"/>
                        <a:ext cx="1317400" cy="87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Content Placeholder 3"/>
          <p:cNvGraphicFramePr>
            <a:graphicFrameLocks noChangeAspect="1"/>
          </p:cNvGraphicFramePr>
          <p:nvPr/>
        </p:nvGraphicFramePr>
        <p:xfrm>
          <a:off x="2977356" y="2460308"/>
          <a:ext cx="970842" cy="8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9" imgW="533160" imgH="482400" progId="Equation.3">
                  <p:embed/>
                </p:oleObj>
              </mc:Choice>
              <mc:Fallback>
                <p:oleObj name="Equation" r:id="rId9" imgW="533160" imgH="482400" progId="Equation.3">
                  <p:embed/>
                  <p:pic>
                    <p:nvPicPr>
                      <p:cNvPr id="3077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356" y="2460308"/>
                        <a:ext cx="970842" cy="87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58720" y="2767647"/>
            <a:ext cx="495649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61040" rtl="0"/>
            <a:r>
              <a:rPr lang="en-CA" sz="121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BUT!</a:t>
            </a:r>
            <a:endParaRPr lang="en-US" sz="121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61040" rtl="0"/>
            <a:fld id="{B6F15528-21DE-4FAA-801E-634DDDAF4B2B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61040" rtl="0"/>
              <a:t>45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9"/>
    </mc:Choice>
    <mc:Fallback xmlns="">
      <p:transition spd="slow" advTm="32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rounding error</a:t>
            </a:r>
          </a:p>
          <a:p>
            <a:r>
              <a:rPr lang="en-CA" dirty="0"/>
              <a:t>stability</a:t>
            </a:r>
          </a:p>
          <a:p>
            <a:pPr lvl="1"/>
            <a:r>
              <a:rPr lang="en-CA" dirty="0"/>
              <a:t>conditioning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7083" y="1610321"/>
            <a:ext cx="1893638" cy="184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033"/>
            <a:ext cx="2052459" cy="156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3675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39"/>
    </mc:Choice>
    <mc:Fallback xmlns="">
      <p:transition spd="slow" advTm="9713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watch out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CA" b="1" dirty="0">
                    <a:solidFill>
                      <a:srgbClr val="FF0000"/>
                    </a:solidFill>
                  </a:rPr>
                  <a:t>Error magnification</a:t>
                </a:r>
              </a:p>
              <a:p>
                <a:pPr lvl="1"/>
                <a:r>
                  <a:rPr lang="en-CA" dirty="0"/>
                  <a:t>if x and y differ widely in magnitude, </a:t>
                </a:r>
                <a:r>
                  <a:rPr lang="en-CA" dirty="0" err="1"/>
                  <a:t>x+y</a:t>
                </a:r>
                <a:r>
                  <a:rPr lang="en-CA" dirty="0"/>
                  <a:t> has a large absolute error</a:t>
                </a:r>
              </a:p>
              <a:p>
                <a:pPr lvl="1"/>
                <a:r>
                  <a:rPr lang="en-CA" dirty="0"/>
                  <a:t>if |y|&lt;&lt;1, x/y may have large relative and absolute errors. Likewise for </a:t>
                </a:r>
                <a:r>
                  <a:rPr lang="en-CA" dirty="0" err="1"/>
                  <a:t>xy</a:t>
                </a:r>
                <a:r>
                  <a:rPr lang="en-CA" dirty="0"/>
                  <a:t> if |y|&gt;&gt;1.</a:t>
                </a:r>
              </a:p>
              <a:p>
                <a:pPr lvl="1"/>
                <a:r>
                  <a:rPr lang="en-CA" dirty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𝑥</m:t>
                    </m:r>
                    <m:r>
                      <a:rPr lang="en-CA" b="0" i="1" smtClean="0">
                        <a:latin typeface="Cambria Math"/>
                      </a:rPr>
                      <m:t>≈</m:t>
                    </m:r>
                    <m:r>
                      <a:rPr lang="en-CA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CA" dirty="0"/>
                  <a:t>, x-y has a large relative error: </a:t>
                </a:r>
                <a:r>
                  <a:rPr lang="en-CA" b="1" dirty="0">
                    <a:solidFill>
                      <a:srgbClr val="FF0000"/>
                    </a:solidFill>
                  </a:rPr>
                  <a:t>cancellation error</a:t>
                </a:r>
                <a:endParaRPr lang="en-CA" dirty="0"/>
              </a:p>
              <a:p>
                <a:r>
                  <a:rPr lang="en-CA" b="1" dirty="0">
                    <a:solidFill>
                      <a:srgbClr val="FF0000"/>
                    </a:solidFill>
                  </a:rPr>
                  <a:t>Overflow</a:t>
                </a:r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:r>
                  <a:rPr lang="en-CA" dirty="0"/>
                  <a:t>and </a:t>
                </a:r>
                <a:r>
                  <a:rPr lang="en-CA" b="1" dirty="0">
                    <a:solidFill>
                      <a:srgbClr val="FF0000"/>
                    </a:solidFill>
                  </a:rPr>
                  <a:t>underflow</a:t>
                </a:r>
              </a:p>
              <a:p>
                <a:pPr lvl="1"/>
                <a:r>
                  <a:rPr lang="en-CA" dirty="0"/>
                  <a:t>overflow: e&gt;U; generally fatal: exception 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∞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underflow: |e|&lt;L; set to 0</a:t>
                </a:r>
              </a:p>
              <a:p>
                <a:r>
                  <a:rPr lang="en-CA" dirty="0" err="1"/>
                  <a:t>NaN</a:t>
                </a:r>
                <a:r>
                  <a:rPr lang="en-CA" dirty="0"/>
                  <a:t>: 0/0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9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93"/>
    </mc:Choice>
    <mc:Fallback xmlns="">
      <p:transition spd="slow" advTm="18219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Cancellation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412" dirty="0"/>
              <a:t>Subtracting 2 numbers of the same magnitude results in loss of accuracy. </a:t>
            </a:r>
          </a:p>
          <a:p>
            <a:pPr>
              <a:lnSpc>
                <a:spcPct val="90000"/>
              </a:lnSpc>
            </a:pPr>
            <a:endParaRPr lang="en-CA" sz="1412" dirty="0"/>
          </a:p>
          <a:p>
            <a:pPr>
              <a:lnSpc>
                <a:spcPct val="90000"/>
              </a:lnSpc>
              <a:buFontTx/>
              <a:buNone/>
            </a:pPr>
            <a:r>
              <a:rPr lang="en-CA" sz="1412" dirty="0"/>
              <a:t>   123456789.123456789</a:t>
            </a:r>
            <a:r>
              <a:rPr lang="en-CA" sz="1412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CA" sz="1412" dirty="0"/>
              <a:t> - 123456789.123456789</a:t>
            </a:r>
            <a:r>
              <a:rPr lang="en-CA" sz="1412" dirty="0">
                <a:solidFill>
                  <a:srgbClr val="FF0000"/>
                </a:solidFill>
              </a:rPr>
              <a:t>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CA" sz="1412" dirty="0"/>
              <a:t>=-000000000.000000000</a:t>
            </a:r>
            <a:r>
              <a:rPr lang="en-CA" sz="1412" dirty="0">
                <a:solidFill>
                  <a:srgbClr val="FF0000"/>
                </a:solidFill>
              </a:rPr>
              <a:t>1</a:t>
            </a:r>
          </a:p>
          <a:p>
            <a:pPr>
              <a:lnSpc>
                <a:spcPct val="90000"/>
              </a:lnSpc>
              <a:buFontTx/>
              <a:buNone/>
            </a:pPr>
            <a:endParaRPr lang="en-CA" sz="1412" dirty="0"/>
          </a:p>
          <a:p>
            <a:pPr>
              <a:lnSpc>
                <a:spcPct val="90000"/>
              </a:lnSpc>
              <a:buFontTx/>
              <a:buNone/>
            </a:pPr>
            <a:r>
              <a:rPr lang="en-CA" sz="1412" dirty="0"/>
              <a:t>An algorithm is </a:t>
            </a:r>
            <a:r>
              <a:rPr lang="en-CA" sz="1412" b="1" dirty="0">
                <a:solidFill>
                  <a:srgbClr val="FF0000"/>
                </a:solidFill>
              </a:rPr>
              <a:t>unstable</a:t>
            </a:r>
            <a:r>
              <a:rPr lang="en-CA" sz="1412" dirty="0"/>
              <a:t> if rounding errors can accumulate and result in significant errors at the end of the algorithm.</a:t>
            </a:r>
            <a:endParaRPr lang="en-US" sz="1412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61040" rtl="0"/>
            <a:fld id="{B6F15528-21DE-4FAA-801E-634DDDAF4B2B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61040" rtl="0"/>
              <a:t>48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64"/>
    </mc:Choice>
    <mc:Fallback xmlns="">
      <p:transition spd="slow" advTm="72664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Question: the issue with 0/0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0505" y="1576705"/>
                <a:ext cx="4187508" cy="161353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You decide to use</a:t>
                </a:r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:r>
                  <a:rPr lang="en-US" dirty="0"/>
                  <a:t>Whatever numerical value is returned</a:t>
                </a:r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:r>
                  <a:rPr lang="en-US" dirty="0"/>
                  <a:t>0</a:t>
                </a:r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:r>
                  <a:rPr lang="en-US" dirty="0"/>
                  <a:t>1</a:t>
                </a:r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:r>
                  <a:rPr lang="en-US" dirty="0" err="1"/>
                  <a:t>NaN</a:t>
                </a:r>
                <a:endParaRPr lang="en-US" dirty="0"/>
              </a:p>
              <a:p>
                <a:pPr marL="259335" indent="-259335">
                  <a:spcBef>
                    <a:spcPct val="0"/>
                  </a:spcBef>
                  <a:buFont typeface="+mj-lt"/>
                  <a:buAutoNum type="alphaUcPeriod"/>
                </a:pPr>
                <a:r>
                  <a:rPr lang="en-US" dirty="0"/>
                  <a:t>Throw an exception</a:t>
                </a:r>
              </a:p>
            </p:txBody>
          </p:sp>
        </mc:Choice>
        <mc:Fallback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505" y="1576705"/>
                <a:ext cx="4187508" cy="1613535"/>
              </a:xfrm>
              <a:blipFill>
                <a:blip r:embed="rId4"/>
                <a:stretch>
                  <a:fillRect l="-72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499427" y="885190"/>
          <a:ext cx="960438" cy="51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774360" imgH="419040" progId="Equation.3">
                  <p:embed/>
                </p:oleObj>
              </mc:Choice>
              <mc:Fallback>
                <p:oleObj name="Equation" r:id="rId5" imgW="774360" imgH="419040" progId="Equation.3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" y="885190"/>
                        <a:ext cx="960438" cy="51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1728787" y="885190"/>
          <a:ext cx="1037273" cy="58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7" imgW="736560" imgH="419040" progId="Equation.3">
                  <p:embed/>
                </p:oleObj>
              </mc:Choice>
              <mc:Fallback>
                <p:oleObj name="Equation" r:id="rId7" imgW="736560" imgH="419040" progId="Equation.3">
                  <p:embed/>
                  <p:pic>
                    <p:nvPicPr>
                      <p:cNvPr id="6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7" y="885190"/>
                        <a:ext cx="1037273" cy="5898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3034983" y="885190"/>
          <a:ext cx="1203748" cy="53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9" imgW="939600" imgH="419040" progId="Equation.3">
                  <p:embed/>
                </p:oleObj>
              </mc:Choice>
              <mc:Fallback>
                <p:oleObj name="Equation" r:id="rId9" imgW="939600" imgH="419040" progId="Equation.3">
                  <p:embed/>
                  <p:pic>
                    <p:nvPicPr>
                      <p:cNvPr id="61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983" y="885190"/>
                        <a:ext cx="1203748" cy="5370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92"/>
    </mc:Choice>
    <mc:Fallback xmlns="">
      <p:transition spd="slow" advTm="870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D470-8FD1-4147-A602-45482222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8C4B5-D79C-4AF1-993D-28BF0B561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8C4B5-D79C-4AF1-993D-28BF0B561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48C1C-39CB-4F7C-928B-D6FF2042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84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z="1412"/>
              <a:t>LANCELOT Optimization library</a:t>
            </a:r>
            <a:endParaRPr lang="en-US" sz="1412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" y="808355"/>
            <a:ext cx="4379595" cy="257397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function rho = </a:t>
            </a:r>
            <a:r>
              <a:rPr lang="en-US" sz="1210" dirty="0" err="1"/>
              <a:t>computerho</a:t>
            </a:r>
            <a:r>
              <a:rPr lang="en-US" sz="1210" dirty="0"/>
              <a:t>(</a:t>
            </a:r>
            <a:r>
              <a:rPr lang="en-US" sz="1210" dirty="0" err="1"/>
              <a:t>s,f,g,fp,H</a:t>
            </a:r>
            <a:r>
              <a:rPr lang="en-US" sz="1210" dirty="0"/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</a:t>
            </a:r>
            <a:r>
              <a:rPr lang="en-US" sz="1210" dirty="0" err="1"/>
              <a:t>eps</a:t>
            </a:r>
            <a:r>
              <a:rPr lang="en-US" sz="1210" dirty="0"/>
              <a:t> = 10 * %</a:t>
            </a:r>
            <a:r>
              <a:rPr lang="en-US" sz="1210" dirty="0" err="1"/>
              <a:t>eps</a:t>
            </a:r>
            <a:r>
              <a:rPr lang="en-US" sz="1210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</a:t>
            </a:r>
            <a:r>
              <a:rPr lang="en-US" sz="1210" dirty="0" err="1"/>
              <a:t>dk</a:t>
            </a:r>
            <a:r>
              <a:rPr lang="en-US" sz="1210" dirty="0"/>
              <a:t> = </a:t>
            </a:r>
            <a:r>
              <a:rPr lang="en-US" sz="1210" dirty="0" err="1"/>
              <a:t>eps</a:t>
            </a:r>
            <a:r>
              <a:rPr lang="en-US" sz="1210" dirty="0"/>
              <a:t> * max(1,abs(f));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</a:t>
            </a:r>
            <a:r>
              <a:rPr lang="en-US" sz="1210" dirty="0" err="1"/>
              <a:t>df</a:t>
            </a:r>
            <a:r>
              <a:rPr lang="en-US" sz="1210" dirty="0"/>
              <a:t> = </a:t>
            </a:r>
            <a:r>
              <a:rPr lang="en-US" sz="1210" dirty="0" err="1"/>
              <a:t>fp</a:t>
            </a:r>
            <a:r>
              <a:rPr lang="en-US" sz="1210" dirty="0"/>
              <a:t> - f - </a:t>
            </a:r>
            <a:r>
              <a:rPr lang="en-US" sz="1210" dirty="0" err="1"/>
              <a:t>dk</a:t>
            </a:r>
            <a:r>
              <a:rPr lang="en-US" sz="1210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dm = g'*s + 0.5*s'*H*s - </a:t>
            </a:r>
            <a:r>
              <a:rPr lang="en-US" sz="1210" dirty="0" err="1"/>
              <a:t>dk</a:t>
            </a:r>
            <a:r>
              <a:rPr lang="en-US" sz="1210" dirty="0"/>
              <a:t>;//dm=m(</a:t>
            </a:r>
            <a:r>
              <a:rPr lang="en-US" sz="1210" dirty="0" err="1"/>
              <a:t>x+s</a:t>
            </a:r>
            <a:r>
              <a:rPr lang="en-US" sz="1210" dirty="0"/>
              <a:t>)-m(x)-</a:t>
            </a:r>
            <a:r>
              <a:rPr lang="en-US" sz="1210" dirty="0" err="1"/>
              <a:t>dk</a:t>
            </a:r>
            <a:endParaRPr lang="en-US" sz="121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if (</a:t>
            </a:r>
            <a:r>
              <a:rPr lang="en-US" sz="1210" b="1" dirty="0">
                <a:solidFill>
                  <a:srgbClr val="FF0000"/>
                </a:solidFill>
              </a:rPr>
              <a:t>abs(</a:t>
            </a:r>
            <a:r>
              <a:rPr lang="en-US" sz="1210" b="1" dirty="0" err="1">
                <a:solidFill>
                  <a:srgbClr val="FF0000"/>
                </a:solidFill>
              </a:rPr>
              <a:t>df</a:t>
            </a:r>
            <a:r>
              <a:rPr lang="en-US" sz="1210" b="1" dirty="0">
                <a:solidFill>
                  <a:srgbClr val="FF0000"/>
                </a:solidFill>
              </a:rPr>
              <a:t>)&lt;</a:t>
            </a:r>
            <a:r>
              <a:rPr lang="en-US" sz="1210" b="1" dirty="0" err="1">
                <a:solidFill>
                  <a:srgbClr val="FF0000"/>
                </a:solidFill>
              </a:rPr>
              <a:t>eps</a:t>
            </a:r>
            <a:r>
              <a:rPr lang="en-US" sz="1210" b="1" dirty="0">
                <a:solidFill>
                  <a:srgbClr val="FF0000"/>
                </a:solidFill>
              </a:rPr>
              <a:t> &amp; abs(dm)&lt;</a:t>
            </a:r>
            <a:r>
              <a:rPr lang="en-US" sz="1210" b="1" dirty="0" err="1">
                <a:solidFill>
                  <a:srgbClr val="FF0000"/>
                </a:solidFill>
              </a:rPr>
              <a:t>eps</a:t>
            </a:r>
            <a:r>
              <a:rPr lang="en-US" sz="1210" dirty="0"/>
              <a:t>) | </a:t>
            </a:r>
            <a:r>
              <a:rPr lang="en-US" sz="1210" dirty="0" err="1"/>
              <a:t>fp</a:t>
            </a:r>
            <a:r>
              <a:rPr lang="en-US" sz="1210" dirty="0"/>
              <a:t>==</a:t>
            </a:r>
            <a:r>
              <a:rPr lang="en-US" sz="1210" dirty="0" err="1"/>
              <a:t>f+g</a:t>
            </a:r>
            <a:r>
              <a:rPr lang="en-US" sz="1210" dirty="0"/>
              <a:t>'*s+0.5*s'*H*s then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    rho = </a:t>
            </a:r>
            <a:r>
              <a:rPr lang="en-US" sz="1210" b="1" dirty="0">
                <a:solidFill>
                  <a:srgbClr val="FF0000"/>
                </a:solidFill>
              </a:rPr>
              <a:t>1</a:t>
            </a:r>
            <a:r>
              <a:rPr lang="en-US" sz="1210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else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    rho = </a:t>
            </a:r>
            <a:r>
              <a:rPr lang="en-US" sz="1210" b="1" dirty="0" err="1">
                <a:solidFill>
                  <a:srgbClr val="FF0000"/>
                </a:solidFill>
              </a:rPr>
              <a:t>df</a:t>
            </a:r>
            <a:r>
              <a:rPr lang="en-US" sz="1210" b="1" dirty="0">
                <a:solidFill>
                  <a:srgbClr val="FF0000"/>
                </a:solidFill>
              </a:rPr>
              <a:t> / dm</a:t>
            </a:r>
            <a:r>
              <a:rPr lang="en-US" sz="1210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/>
              <a:t> 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10" dirty="0" err="1"/>
              <a:t>endfunction</a:t>
            </a:r>
            <a:endParaRPr lang="en-US" sz="121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05"/>
    </mc:Choice>
    <mc:Fallback xmlns="">
      <p:transition spd="slow" advTm="9230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140051"/>
            <a:ext cx="4149090" cy="576263"/>
          </a:xfrm>
          <a:ln/>
        </p:spPr>
        <p:txBody>
          <a:bodyPr/>
          <a:lstStyle/>
          <a:p>
            <a:pPr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/>
              <a:t>Computer Arithmetic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05" y="808355"/>
            <a:ext cx="4149090" cy="2281840"/>
          </a:xfrm>
          <a:ln/>
        </p:spPr>
        <p:txBody>
          <a:bodyPr>
            <a:normAutofit fontScale="77500" lnSpcReduction="20000"/>
          </a:bodyPr>
          <a:lstStyle/>
          <a:p>
            <a:pPr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412" dirty="0"/>
              <a:t>What is round-off error?</a:t>
            </a:r>
          </a:p>
          <a:p>
            <a:pPr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412" dirty="0"/>
              <a:t>IEEE 754-2008 Binary floating point arithmetic standard 754, replaces IEEE 754-1985</a:t>
            </a:r>
          </a:p>
          <a:p>
            <a:pPr lvl="1"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5 number formats: 32, 64, 128 binary, 2 decimals: 64, 128</a:t>
            </a:r>
          </a:p>
          <a:p>
            <a:pPr lvl="1"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5 rounding algorithms</a:t>
            </a:r>
          </a:p>
          <a:p>
            <a:pPr lvl="1"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Operations which must give same result as algorithm in the standard</a:t>
            </a:r>
          </a:p>
          <a:p>
            <a:pPr lvl="1"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total ordering</a:t>
            </a:r>
          </a:p>
          <a:p>
            <a:pPr lvl="1"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5 exceptions: invalid operation, division by 0, overflow, underflow, inexact</a:t>
            </a:r>
          </a:p>
          <a:p>
            <a:pPr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412" dirty="0"/>
              <a:t>long real: 64-bit (binary digit) representation</a:t>
            </a:r>
          </a:p>
          <a:p>
            <a:pPr lvl="1">
              <a:spcBef>
                <a:spcPts val="30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first bit is a sign indicator: s</a:t>
            </a:r>
          </a:p>
          <a:p>
            <a:pPr lvl="1">
              <a:spcBef>
                <a:spcPts val="30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following 11 bits are the exponent/characteristic: c. Base of exponent is 2</a:t>
            </a:r>
          </a:p>
          <a:p>
            <a:pPr lvl="1">
              <a:spcBef>
                <a:spcPts val="30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following 52 bits are the binary fraction/mantissa: f. </a:t>
            </a:r>
          </a:p>
          <a:p>
            <a:pPr>
              <a:spcBef>
                <a:spcPts val="30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sz="1210" dirty="0"/>
          </a:p>
        </p:txBody>
      </p:sp>
    </p:spTree>
  </p:cSld>
  <p:clrMapOvr>
    <a:masterClrMapping/>
  </p:clrMapOvr>
  <p:transition spd="med" advTm="85236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97631"/>
            <a:ext cx="4149090" cy="661902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 sz="2017" dirty="0"/>
              <a:t>IEEE 754-2008 Binary floating point arithmetic standard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0505" y="808355"/>
                <a:ext cx="4149090" cy="2281840"/>
              </a:xfrm>
              <a:ln/>
            </p:spPr>
            <p:txBody>
              <a:bodyPr>
                <a:normAutofit lnSpcReduction="10000"/>
              </a:bodyPr>
              <a:lstStyle/>
              <a:p>
                <a:pPr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>
                    <a:solidFill>
                      <a:srgbClr val="FF0000"/>
                    </a:solidFill>
                  </a:rPr>
                  <a:t>s</a:t>
                </a:r>
                <a:r>
                  <a:rPr lang="en-GB" dirty="0"/>
                  <a:t>: 1 bit stores sign</a:t>
                </a:r>
              </a:p>
              <a:p>
                <a:pPr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>
                    <a:solidFill>
                      <a:srgbClr val="00B0F0"/>
                    </a:solidFill>
                  </a:rPr>
                  <a:t>f</a:t>
                </a:r>
                <a:r>
                  <a:rPr lang="en-GB" dirty="0"/>
                  <a:t>: 52 binary digits corresponds to 15-16 decimal digits so at least 15 digits precision. </a:t>
                </a:r>
              </a:p>
              <a:p>
                <a:pPr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>
                    <a:solidFill>
                      <a:srgbClr val="92D050"/>
                    </a:solidFill>
                  </a:rPr>
                  <a:t>c</a:t>
                </a:r>
                <a:r>
                  <a:rPr lang="en-GB" dirty="0"/>
                  <a:t>: 11 binary digits give a range 0 to 2</a:t>
                </a:r>
                <a:r>
                  <a:rPr lang="en-GB" baseline="30000" dirty="0"/>
                  <a:t>11</a:t>
                </a:r>
                <a:r>
                  <a:rPr lang="en-GB" dirty="0"/>
                  <a:t>-1=2047. Actual range is -1023 to 1024</a:t>
                </a:r>
              </a:p>
              <a:p>
                <a:pPr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Normalization (saves storage + unique representation): 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CA" sz="272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2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723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72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272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CA" sz="272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23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723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2723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723" i="1">
                            <a:latin typeface="Cambria Math" panose="02040503050406030204" pitchFamily="18" charset="0"/>
                          </a:rPr>
                          <m:t>1023</m:t>
                        </m:r>
                      </m:sup>
                    </m:sSup>
                    <m:r>
                      <a:rPr lang="en-CA" sz="272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723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2723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23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272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723" dirty="0"/>
              </a:p>
            </p:txBody>
          </p:sp>
        </mc:Choice>
        <mc:Fallback>
          <p:sp>
            <p:nvSpPr>
              <p:cNvPr id="717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505" y="808355"/>
                <a:ext cx="4149090" cy="2281840"/>
              </a:xfrm>
              <a:blipFill>
                <a:blip r:embed="rId3"/>
                <a:stretch>
                  <a:fillRect l="-735" t="-240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Tm="75422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140051"/>
            <a:ext cx="4149090" cy="576263"/>
          </a:xfrm>
          <a:ln/>
        </p:spPr>
        <p:txBody>
          <a:bodyPr/>
          <a:lstStyle/>
          <a:p>
            <a:pPr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/>
              <a:t>Example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05" y="808355"/>
            <a:ext cx="4149090" cy="2514746"/>
          </a:xfrm>
          <a:ln/>
        </p:spPr>
        <p:txBody>
          <a:bodyPr/>
          <a:lstStyle/>
          <a:p>
            <a:pPr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dirty="0"/>
              <a:t>0  10000000011 10111001000100000000000000000000000000000000000000000000</a:t>
            </a:r>
          </a:p>
          <a:p>
            <a:pPr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dirty="0"/>
              <a:t>0: +</a:t>
            </a:r>
          </a:p>
          <a:p>
            <a:pPr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dirty="0"/>
              <a:t>10000000011=1027</a:t>
            </a:r>
          </a:p>
          <a:p>
            <a:pPr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dirty="0"/>
              <a:t>101110010001…=2</a:t>
            </a:r>
            <a:r>
              <a:rPr lang="en-GB" baseline="30000" dirty="0"/>
              <a:t>-1</a:t>
            </a:r>
            <a:r>
              <a:rPr lang="en-GB" dirty="0"/>
              <a:t>+2</a:t>
            </a:r>
            <a:r>
              <a:rPr lang="en-GB" baseline="30000" dirty="0"/>
              <a:t>-3</a:t>
            </a:r>
            <a:r>
              <a:rPr lang="en-GB" dirty="0"/>
              <a:t>+ 2</a:t>
            </a:r>
            <a:r>
              <a:rPr lang="en-GB" baseline="30000" dirty="0"/>
              <a:t>-4</a:t>
            </a:r>
            <a:r>
              <a:rPr lang="en-GB" dirty="0"/>
              <a:t>+2</a:t>
            </a:r>
            <a:r>
              <a:rPr lang="en-GB" baseline="30000" dirty="0"/>
              <a:t>-5</a:t>
            </a:r>
            <a:r>
              <a:rPr lang="en-GB" dirty="0"/>
              <a:t>+ 2</a:t>
            </a:r>
            <a:r>
              <a:rPr lang="en-GB" baseline="30000" dirty="0"/>
              <a:t>-8</a:t>
            </a:r>
            <a:r>
              <a:rPr lang="en-GB" dirty="0"/>
              <a:t>+2</a:t>
            </a:r>
            <a:r>
              <a:rPr lang="en-GB" baseline="30000" dirty="0"/>
              <a:t>-12 </a:t>
            </a:r>
            <a:r>
              <a:rPr lang="en-GB" dirty="0"/>
              <a:t>= .56640625</a:t>
            </a:r>
          </a:p>
          <a:p>
            <a:pPr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dirty="0"/>
          </a:p>
          <a:p>
            <a:pPr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dirty="0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34690" y="2782855"/>
          <a:ext cx="3739303" cy="444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4" imgW="2044440" imgH="241200" progId="Equation.3">
                  <p:embed/>
                </p:oleObj>
              </mc:Choice>
              <mc:Fallback>
                <p:oleObj name="Equation" r:id="rId4" imgW="2044440" imgH="241200" progId="Equation.3">
                  <p:embed/>
                  <p:pic>
                    <p:nvPicPr>
                      <p:cNvPr id="8195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90" y="2782855"/>
                        <a:ext cx="3739303" cy="4442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 advTm="104886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140051"/>
            <a:ext cx="4149090" cy="576263"/>
          </a:xfrm>
          <a:ln/>
        </p:spPr>
        <p:txBody>
          <a:bodyPr/>
          <a:lstStyle/>
          <a:p>
            <a:pPr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/>
              <a:t>Discrete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0505" y="808355"/>
                <a:ext cx="4149090" cy="2497138"/>
              </a:xfrm>
              <a:ln/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Previous number represents an interval of numbers</a:t>
                </a:r>
              </a:p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Numbers less than 2</a:t>
                </a:r>
                <a:r>
                  <a:rPr lang="en-GB" baseline="30000" dirty="0"/>
                  <a:t>-1022</a:t>
                </a:r>
                <a:r>
                  <a:rPr lang="en-GB" dirty="0"/>
                  <a:t> (1+0) result in </a:t>
                </a:r>
                <a:r>
                  <a:rPr lang="en-GB" b="1" dirty="0"/>
                  <a:t>underflow </a:t>
                </a:r>
                <a:r>
                  <a:rPr lang="en-GB" dirty="0"/>
                  <a:t>(generally set to 0)</a:t>
                </a:r>
                <a:r>
                  <a:rPr lang="ar-SA" dirty="0"/>
                  <a:t>‏</a:t>
                </a:r>
                <a:endParaRPr lang="en-GB" dirty="0"/>
              </a:p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Numbers greater than 2</a:t>
                </a:r>
                <a:r>
                  <a:rPr lang="en-GB" baseline="30000" dirty="0"/>
                  <a:t>1023</a:t>
                </a:r>
                <a:r>
                  <a:rPr lang="en-GB" dirty="0"/>
                  <a:t> (2-2</a:t>
                </a:r>
                <a:r>
                  <a:rPr lang="en-GB" baseline="30000" dirty="0"/>
                  <a:t>-52</a:t>
                </a:r>
                <a:r>
                  <a:rPr lang="en-GB" dirty="0"/>
                  <a:t>) result in </a:t>
                </a:r>
                <a:r>
                  <a:rPr lang="en-GB" b="1" dirty="0"/>
                  <a:t>overflow</a:t>
                </a:r>
                <a:r>
                  <a:rPr lang="en-GB" dirty="0"/>
                  <a:t> (generally stop the program)</a:t>
                </a:r>
                <a:r>
                  <a:rPr lang="ar-SA" dirty="0"/>
                  <a:t>‏</a:t>
                </a:r>
                <a:endParaRPr lang="en-GB" dirty="0"/>
              </a:p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Two representations for 0: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/>
              </a:p>
              <a:p>
                <a:pPr lvl="1"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positive zero: 	s=0,c=0,f=0 and </a:t>
                </a:r>
              </a:p>
              <a:p>
                <a:pPr lvl="1"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negative zero: 	s=1, c=0,f=0</a:t>
                </a:r>
              </a:p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+infinity = 1/+0 and –infinity = 1/-0</a:t>
                </a:r>
              </a:p>
              <a:p>
                <a:pPr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 err="1"/>
                  <a:t>NaN</a:t>
                </a:r>
                <a:r>
                  <a:rPr lang="en-GB" dirty="0"/>
                  <a:t> = 0/0 = -infinity + infinity</a:t>
                </a:r>
              </a:p>
              <a:p>
                <a:pPr>
                  <a:lnSpc>
                    <a:spcPct val="90000"/>
                  </a:lnSpc>
                  <a:buNone/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endParaRPr lang="en-GB" dirty="0"/>
              </a:p>
            </p:txBody>
          </p:sp>
        </mc:Choice>
        <mc:Fallback>
          <p:sp>
            <p:nvSpPr>
              <p:cNvPr id="921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505" y="808355"/>
                <a:ext cx="4149090" cy="2497138"/>
              </a:xfrm>
              <a:blipFill>
                <a:blip r:embed="rId3"/>
                <a:stretch>
                  <a:fillRect l="-441" t="-22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Tm="118236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E029-4F96-4698-9E68-178F4D17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Core principle: do not interrupt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70113-8D60-4D6A-A630-9E2897924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Raising an exception is language dependent</a:t>
                </a:r>
              </a:p>
              <a:p>
                <a:r>
                  <a:rPr lang="en-CA" dirty="0"/>
                  <a:t>To ensure compatibility use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A" dirty="0"/>
                  <a:t>, </a:t>
                </a:r>
                <a:r>
                  <a:rPr lang="en-CA" dirty="0" err="1"/>
                  <a:t>NaN</a:t>
                </a:r>
                <a:endParaRPr lang="en-CA" dirty="0"/>
              </a:p>
              <a:p>
                <a:pPr lvl="1"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/>
                  <a:t>+infinity = 1/+0 and –infinity = 1/-0</a:t>
                </a:r>
              </a:p>
              <a:p>
                <a:pPr lvl="1">
                  <a:lnSpc>
                    <a:spcPct val="90000"/>
                  </a:lnSpc>
                  <a:tabLst>
                    <a:tab pos="228919" algn="l"/>
                    <a:tab pos="459440" algn="l"/>
                    <a:tab pos="689960" algn="l"/>
                    <a:tab pos="920480" algn="l"/>
                    <a:tab pos="1151000" algn="l"/>
                    <a:tab pos="1381521" algn="l"/>
                    <a:tab pos="1612041" algn="l"/>
                    <a:tab pos="1842561" algn="l"/>
                    <a:tab pos="2073081" algn="l"/>
                    <a:tab pos="2303602" algn="l"/>
                    <a:tab pos="2534122" algn="l"/>
                    <a:tab pos="2764642" algn="l"/>
                    <a:tab pos="2995162" algn="l"/>
                    <a:tab pos="3225683" algn="l"/>
                    <a:tab pos="3456203" algn="l"/>
                    <a:tab pos="3686723" algn="l"/>
                    <a:tab pos="3917243" algn="l"/>
                    <a:tab pos="4147763" algn="l"/>
                    <a:tab pos="4378284" algn="l"/>
                    <a:tab pos="4608804" algn="l"/>
                  </a:tabLst>
                </a:pPr>
                <a:r>
                  <a:rPr lang="en-GB" dirty="0" err="1"/>
                  <a:t>NaN</a:t>
                </a:r>
                <a:r>
                  <a:rPr lang="en-GB" dirty="0"/>
                  <a:t> = 0/0 = -infinity + infinity</a:t>
                </a:r>
              </a:p>
              <a:p>
                <a:r>
                  <a:rPr lang="en-CA" dirty="0"/>
                  <a:t>It is </a:t>
                </a:r>
                <a:r>
                  <a:rPr lang="en-CA" dirty="0">
                    <a:solidFill>
                      <a:srgbClr val="FF0000"/>
                    </a:solidFill>
                  </a:rPr>
                  <a:t>up to the user </a:t>
                </a:r>
                <a:r>
                  <a:rPr lang="en-CA" dirty="0"/>
                  <a:t>to handle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 err="1"/>
                  <a:t>NaN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70113-8D60-4D6A-A630-9E2897924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55"/>
    </mc:Choice>
    <mc:Fallback xmlns="">
      <p:transition spd="slow" advTm="120355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Errors</a:t>
            </a: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you have $1000 and lose $1, should you be concerned? </a:t>
            </a:r>
            <a:r>
              <a:rPr lang="en-CA" dirty="0" err="1">
                <a:solidFill>
                  <a:srgbClr val="FF0000"/>
                </a:solidFill>
              </a:rPr>
              <a:t>AbsErr</a:t>
            </a:r>
            <a:r>
              <a:rPr lang="en-CA" dirty="0">
                <a:solidFill>
                  <a:srgbClr val="FF0000"/>
                </a:solidFill>
              </a:rPr>
              <a:t> = 1</a:t>
            </a:r>
            <a:r>
              <a:rPr lang="en-CA" dirty="0"/>
              <a:t>; </a:t>
            </a:r>
            <a:r>
              <a:rPr lang="en-CA" dirty="0" err="1">
                <a:solidFill>
                  <a:srgbClr val="92D050"/>
                </a:solidFill>
              </a:rPr>
              <a:t>RelErr</a:t>
            </a:r>
            <a:r>
              <a:rPr lang="en-CA" dirty="0">
                <a:solidFill>
                  <a:srgbClr val="92D050"/>
                </a:solidFill>
              </a:rPr>
              <a:t> = 0.1%</a:t>
            </a:r>
          </a:p>
          <a:p>
            <a:r>
              <a:rPr lang="en-CA" dirty="0"/>
              <a:t>What if you have $10 and lose $1?</a:t>
            </a:r>
            <a:br>
              <a:rPr lang="en-CA" dirty="0"/>
            </a:br>
            <a:r>
              <a:rPr lang="en-CA" dirty="0" err="1">
                <a:solidFill>
                  <a:srgbClr val="92D050"/>
                </a:solidFill>
              </a:rPr>
              <a:t>AbsErr</a:t>
            </a:r>
            <a:r>
              <a:rPr lang="en-CA" dirty="0">
                <a:solidFill>
                  <a:srgbClr val="92D050"/>
                </a:solidFill>
              </a:rPr>
              <a:t> = 1</a:t>
            </a:r>
            <a:r>
              <a:rPr lang="en-CA" dirty="0"/>
              <a:t>; </a:t>
            </a:r>
            <a:r>
              <a:rPr lang="en-CA" dirty="0" err="1">
                <a:solidFill>
                  <a:srgbClr val="FF0000"/>
                </a:solidFill>
              </a:rPr>
              <a:t>RelErr</a:t>
            </a:r>
            <a:r>
              <a:rPr lang="en-CA" dirty="0">
                <a:solidFill>
                  <a:srgbClr val="FF0000"/>
                </a:solidFill>
              </a:rPr>
              <a:t> = 10%</a:t>
            </a:r>
            <a:br>
              <a:rPr lang="en-CA" dirty="0">
                <a:solidFill>
                  <a:srgbClr val="FF0000"/>
                </a:solidFill>
              </a:rPr>
            </a:b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Absolute loss (error) is the same but the effect is widely different!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61040" rtl="0"/>
            <a:fld id="{B6F15528-21DE-4FAA-801E-634DDDAF4B2B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61040" rtl="0"/>
              <a:t>56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59"/>
    </mc:Choice>
    <mc:Fallback xmlns="">
      <p:transition spd="slow" advTm="101159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/>
              <a:t>Comparison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05" y="808355"/>
            <a:ext cx="4149090" cy="265080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Numbers far from zero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relative error</a:t>
            </a:r>
            <a:endParaRPr lang="en-US" dirty="0"/>
          </a:p>
          <a:p>
            <a:pPr>
              <a:defRPr/>
            </a:pPr>
            <a:r>
              <a:rPr lang="en-US" dirty="0"/>
              <a:t>Number close to zero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absolute error </a:t>
            </a:r>
            <a:r>
              <a:rPr lang="en-US" dirty="0"/>
              <a:t>with eps value that </a:t>
            </a:r>
            <a:r>
              <a:rPr lang="en-US" b="1" dirty="0">
                <a:solidFill>
                  <a:srgbClr val="FF0000"/>
                </a:solidFill>
              </a:rPr>
              <a:t>depends</a:t>
            </a:r>
            <a:r>
              <a:rPr lang="en-US" dirty="0"/>
              <a:t> on your problem/algorithm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61040" rtl="0">
              <a:defRPr/>
            </a:pPr>
            <a:fld id="{3712A08C-EC0F-4D4B-9F1E-5C0BAC25E979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61040" rtl="0">
                <a:defRPr/>
              </a:pPr>
              <a:t>57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61"/>
    </mc:Choice>
    <mc:Fallback xmlns="">
      <p:transition spd="slow" advTm="5796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you explain?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x == y is true but </a:t>
            </a:r>
            <a:r>
              <a:rPr lang="en-GB" dirty="0" err="1"/>
              <a:t>X.equals</a:t>
            </a:r>
            <a:r>
              <a:rPr lang="en-GB" dirty="0"/>
              <a:t>(Y) is false</a:t>
            </a:r>
          </a:p>
          <a:p>
            <a:endParaRPr lang="en-CA" dirty="0"/>
          </a:p>
          <a:p>
            <a:r>
              <a:rPr lang="en-GB" dirty="0"/>
              <a:t>x/(1+x*x) * x= 0.0 but 1/(1/</a:t>
            </a:r>
            <a:r>
              <a:rPr lang="en-GB" dirty="0" err="1"/>
              <a:t>x+x</a:t>
            </a:r>
            <a:r>
              <a:rPr lang="en-GB" dirty="0"/>
              <a:t>) * x= 1.0</a:t>
            </a:r>
          </a:p>
          <a:p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x+y</a:t>
            </a:r>
            <a:r>
              <a:rPr lang="en-GB" dirty="0"/>
              <a:t>)+z=1.0 but x+(</a:t>
            </a:r>
            <a:r>
              <a:rPr lang="en-GB" dirty="0" err="1"/>
              <a:t>y+z</a:t>
            </a:r>
            <a:r>
              <a:rPr lang="en-GB" dirty="0"/>
              <a:t>)=0.0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8"/>
    </mc:Choice>
    <mc:Fallback xmlns="">
      <p:transition spd="slow" advTm="837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you explain?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04" y="807509"/>
            <a:ext cx="4284345" cy="2283935"/>
          </a:xfrm>
        </p:spPr>
        <p:txBody>
          <a:bodyPr>
            <a:normAutofit/>
          </a:bodyPr>
          <a:lstStyle/>
          <a:p>
            <a:r>
              <a:rPr lang="en-GB" dirty="0"/>
              <a:t>x == y is true but </a:t>
            </a:r>
            <a:r>
              <a:rPr lang="en-GB" dirty="0" err="1"/>
              <a:t>X.equals</a:t>
            </a:r>
            <a:r>
              <a:rPr lang="en-GB" dirty="0"/>
              <a:t>(Y) is false [Java]</a:t>
            </a:r>
            <a:br>
              <a:rPr lang="en-GB" dirty="0"/>
            </a:br>
            <a:r>
              <a:rPr lang="en-GB" dirty="0">
                <a:solidFill>
                  <a:srgbClr val="92D050"/>
                </a:solidFill>
              </a:rPr>
              <a:t>== tests memory address; accounts for -0==+0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.equals uses </a:t>
            </a:r>
            <a:r>
              <a:rPr lang="en-GB" dirty="0" err="1">
                <a:solidFill>
                  <a:srgbClr val="92D050"/>
                </a:solidFill>
              </a:rPr>
              <a:t>floatToIntBits</a:t>
            </a:r>
            <a:r>
              <a:rPr lang="en-GB" dirty="0">
                <a:solidFill>
                  <a:srgbClr val="92D050"/>
                </a:solidFill>
              </a:rPr>
              <a:t>(float)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in this example, </a:t>
            </a:r>
            <a:r>
              <a:rPr lang="en-GB" dirty="0">
                <a:solidFill>
                  <a:srgbClr val="FF0000"/>
                </a:solidFill>
              </a:rPr>
              <a:t>x=+0, y=-0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7CEAC-F97D-4AF9-98CF-FA67CBAA87B9}"/>
              </a:ext>
            </a:extLst>
          </p:cNvPr>
          <p:cNvSpPr/>
          <p:nvPr/>
        </p:nvSpPr>
        <p:spPr>
          <a:xfrm>
            <a:off x="247650" y="2187575"/>
            <a:ext cx="2305050" cy="107035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>
            <a:spAutoFit/>
          </a:bodyPr>
          <a:lstStyle/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public class 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CompareFloat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{     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public static void main(String []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args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){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System.out.println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(+0==-0);        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Double 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x,y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; x=+0.0;y=-0.0;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System.out.println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CA" sz="908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x.equals</a:t>
            </a:r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(y));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}</a:t>
            </a:r>
          </a:p>
          <a:p>
            <a:pPr algn="l" defTabSz="461040" rtl="0"/>
            <a:r>
              <a:rPr lang="en-CA" sz="90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1FD81FE-EE54-4783-A3D1-498D6437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895" y="2041155"/>
            <a:ext cx="729933" cy="18633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101" tIns="23051" rIns="46101" bIns="23051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46104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54" kern="1200" dirty="0">
                <a:solidFill>
                  <a:srgbClr val="000000"/>
                </a:solidFill>
                <a:latin typeface="Arial Unicode MS"/>
                <a:ea typeface="+mn-ea"/>
                <a:cs typeface="+mn-cs"/>
              </a:rPr>
              <a:t>true </a:t>
            </a:r>
          </a:p>
          <a:p>
            <a:pPr algn="l" defTabSz="46104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54" kern="1200" dirty="0">
                <a:solidFill>
                  <a:srgbClr val="000000"/>
                </a:solidFill>
                <a:latin typeface="Arial Unicode MS"/>
                <a:ea typeface="+mn-ea"/>
                <a:cs typeface="+mn-cs"/>
              </a:rPr>
              <a:t>false</a:t>
            </a:r>
            <a:r>
              <a:rPr lang="en-US" altLang="en-US" sz="15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endParaRPr lang="en-US" altLang="en-US" sz="908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49"/>
    </mc:Choice>
    <mc:Fallback xmlns="">
      <p:transition spd="slow" advTm="10674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EBBF3-D20C-4564-8495-C0660E697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0" y="53975"/>
                <a:ext cx="4419599" cy="3352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a contour plot of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:r>
                  <a:rPr lang="en-US" dirty="0"/>
                  <a:t>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900" dirty="0" err="1"/>
                  <a:t>Iter</a:t>
                </a:r>
                <a:r>
                  <a:rPr lang="en-US" sz="900" dirty="0"/>
                  <a:t>   F-count f(x)  	  Feasibility First-order optimality</a:t>
                </a:r>
              </a:p>
              <a:p>
                <a:pPr marL="0" indent="0">
                  <a:buNone/>
                </a:pPr>
                <a:r>
                  <a:rPr lang="en-US" sz="900" dirty="0"/>
                  <a:t>    0   3             0.00e+00 </a:t>
                </a:r>
                <a:r>
                  <a:rPr lang="en-US" sz="900" dirty="0" err="1"/>
                  <a:t>0.00e+00</a:t>
                </a:r>
                <a:r>
                  <a:rPr lang="en-US" sz="900" dirty="0"/>
                  <a:t>   </a:t>
                </a:r>
                <a:r>
                  <a:rPr lang="en-US" sz="900" dirty="0" err="1"/>
                  <a:t>0.00e+00</a:t>
                </a:r>
                <a:endParaRPr lang="en-US" sz="900" dirty="0"/>
              </a:p>
              <a:p>
                <a:pPr marL="0" indent="0">
                  <a:buNone/>
                </a:pPr>
                <a:r>
                  <a:rPr lang="en-US" sz="900" dirty="0"/>
                  <a:t>&lt;stopping criteria details&gt;</a:t>
                </a:r>
              </a:p>
              <a:p>
                <a:pPr marL="0" indent="0">
                  <a:buNone/>
                </a:pPr>
                <a:r>
                  <a:rPr lang="en-US" sz="900" dirty="0"/>
                  <a:t>Optimization completed: </a:t>
                </a:r>
                <a:br>
                  <a:rPr lang="en-US" sz="900" dirty="0"/>
                </a:br>
                <a:r>
                  <a:rPr lang="en-US" sz="900" dirty="0"/>
                  <a:t>The final point is the initial point. The first-order optimality measure, 0.000000e+00, is less than </a:t>
                </a:r>
                <a:r>
                  <a:rPr lang="en-US" sz="900" dirty="0" err="1"/>
                  <a:t>options.OptimalityTolerance</a:t>
                </a:r>
                <a:r>
                  <a:rPr lang="en-US" sz="900" dirty="0"/>
                  <a:t> = 1.000000e-06, and the maximum constraint </a:t>
                </a:r>
                <a:br>
                  <a:rPr lang="en-US" sz="900" dirty="0"/>
                </a:br>
                <a:r>
                  <a:rPr lang="en-US" sz="900" dirty="0"/>
                  <a:t>violation, 0.000000e+00, is less than </a:t>
                </a:r>
                <a:r>
                  <a:rPr lang="en-US" sz="900" dirty="0" err="1"/>
                  <a:t>options.ConstraintTolerance</a:t>
                </a:r>
                <a:r>
                  <a:rPr lang="en-US" sz="900" dirty="0"/>
                  <a:t> = 1.000000e-06.</a:t>
                </a:r>
              </a:p>
              <a:p>
                <a:r>
                  <a:rPr lang="en-US" sz="900" dirty="0"/>
                  <a:t>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900" dirty="0"/>
              </a:p>
              <a:p>
                <a:pPr marL="0" indent="0">
                  <a:buNone/>
                </a:pPr>
                <a:r>
                  <a:rPr lang="en-US" sz="900" dirty="0"/>
                  <a:t>Solution:</a:t>
                </a:r>
              </a:p>
              <a:p>
                <a:pPr marL="0" indent="0">
                  <a:buNone/>
                </a:pPr>
                <a:r>
                  <a:rPr lang="en-US" sz="900" dirty="0"/>
                  <a:t>[-0.5477; 0.2739]</a:t>
                </a:r>
              </a:p>
              <a:p>
                <a:pPr marL="0" indent="0">
                  <a:buNone/>
                </a:pPr>
                <a:endParaRPr lang="en-US" sz="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EBBF3-D20C-4564-8495-C0660E697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" y="53975"/>
                <a:ext cx="4419599" cy="3352800"/>
              </a:xfrm>
              <a:blipFill>
                <a:blip r:embed="rId2"/>
                <a:stretch>
                  <a:fillRect t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2F31B-1C39-441D-8D98-A715F8D2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-98425"/>
            <a:ext cx="2305050" cy="167564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64A8F8-EC3A-47E9-8280-41D636540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03355"/>
              </p:ext>
            </p:extLst>
          </p:nvPr>
        </p:nvGraphicFramePr>
        <p:xfrm>
          <a:off x="1807563" y="1887850"/>
          <a:ext cx="2802537" cy="1572900"/>
        </p:xfrm>
        <a:graphic>
          <a:graphicData uri="http://schemas.openxmlformats.org/drawingml/2006/table">
            <a:tbl>
              <a:tblPr/>
              <a:tblGrid>
                <a:gridCol w="291517">
                  <a:extLst>
                    <a:ext uri="{9D8B030D-6E8A-4147-A177-3AD203B41FA5}">
                      <a16:colId xmlns:a16="http://schemas.microsoft.com/office/drawing/2014/main" val="1894114145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3003491079"/>
                    </a:ext>
                  </a:extLst>
                </a:gridCol>
                <a:gridCol w="417399">
                  <a:extLst>
                    <a:ext uri="{9D8B030D-6E8A-4147-A177-3AD203B41FA5}">
                      <a16:colId xmlns:a16="http://schemas.microsoft.com/office/drawing/2014/main" val="3048632719"/>
                    </a:ext>
                  </a:extLst>
                </a:gridCol>
                <a:gridCol w="574200">
                  <a:extLst>
                    <a:ext uri="{9D8B030D-6E8A-4147-A177-3AD203B41FA5}">
                      <a16:colId xmlns:a16="http://schemas.microsoft.com/office/drawing/2014/main" val="3675014493"/>
                    </a:ext>
                  </a:extLst>
                </a:gridCol>
                <a:gridCol w="574200">
                  <a:extLst>
                    <a:ext uri="{9D8B030D-6E8A-4147-A177-3AD203B41FA5}">
                      <a16:colId xmlns:a16="http://schemas.microsoft.com/office/drawing/2014/main" val="1042094293"/>
                    </a:ext>
                  </a:extLst>
                </a:gridCol>
                <a:gridCol w="485861">
                  <a:extLst>
                    <a:ext uri="{9D8B030D-6E8A-4147-A177-3AD203B41FA5}">
                      <a16:colId xmlns:a16="http://schemas.microsoft.com/office/drawing/2014/main" val="3330786650"/>
                    </a:ext>
                  </a:extLst>
                </a:gridCol>
              </a:tblGrid>
              <a:tr h="9709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F-count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f(x)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Feasibility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optimality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stepsize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75008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1.70E+01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8429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-5.48E-01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7.52E-01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810292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78219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-5.99E-02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8.47E-02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209358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2.48E-02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10013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1.92E-02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3.04E-03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68605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9.24E-03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1.34E-03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4.24E-02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59372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3.75E-04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1.73E-03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9034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2.00E-04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2.86E-04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22514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4.00E-05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3.26E-04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674758"/>
                  </a:ext>
                </a:extLst>
              </a:tr>
              <a:tr h="9709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-1.50E-01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3.97E-07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8.07E-05</a:t>
                      </a:r>
                    </a:p>
                  </a:txBody>
                  <a:tcPr marL="9155" marR="9155" marT="91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251709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45388D-76F7-43BB-A836-7ED5B44C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24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you explain?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rgbClr val="92D050"/>
                    </a:solidFill>
                  </a:rPr>
                  <a:t>x/(1+x*x) * x= 0.0 </a:t>
                </a:r>
                <a:r>
                  <a:rPr lang="en-GB" dirty="0"/>
                  <a:t>but </a:t>
                </a:r>
                <a:r>
                  <a:rPr lang="en-GB" dirty="0">
                    <a:solidFill>
                      <a:srgbClr val="00B0F0"/>
                    </a:solidFill>
                  </a:rPr>
                  <a:t>1/(1/</a:t>
                </a:r>
                <a:r>
                  <a:rPr lang="en-GB" dirty="0" err="1">
                    <a:solidFill>
                      <a:srgbClr val="00B0F0"/>
                    </a:solidFill>
                  </a:rPr>
                  <a:t>x+x</a:t>
                </a:r>
                <a:r>
                  <a:rPr lang="en-GB" dirty="0">
                    <a:solidFill>
                      <a:srgbClr val="00B0F0"/>
                    </a:solidFill>
                  </a:rPr>
                  <a:t>) * x= 1.0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br>
                  <a:rPr lang="en-GB" dirty="0">
                    <a:solidFill>
                      <a:srgbClr val="92D050"/>
                    </a:solidFill>
                  </a:rPr>
                </a:b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dirty="0"/>
                  <a:t> 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300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dirty="0">
                    <a:solidFill>
                      <a:srgbClr val="92D050"/>
                    </a:solidFill>
                  </a:rPr>
                  <a:t> =0</a:t>
                </a:r>
                <a:br>
                  <a:rPr lang="en-GB" dirty="0">
                    <a:solidFill>
                      <a:srgbClr val="92D050"/>
                    </a:solidFill>
                  </a:rPr>
                </a:br>
                <a:r>
                  <a:rPr lang="en-GB" dirty="0">
                    <a:solidFill>
                      <a:srgbClr val="92D050"/>
                    </a:solidFill>
                  </a:rPr>
                  <a:t>0*x=0</a:t>
                </a:r>
                <a:br>
                  <a:rPr lang="en-GB" dirty="0">
                    <a:solidFill>
                      <a:srgbClr val="92D050"/>
                    </a:solidFill>
                  </a:rPr>
                </a:br>
                <a:br>
                  <a:rPr lang="en-GB" dirty="0">
                    <a:solidFill>
                      <a:srgbClr val="92D050"/>
                    </a:solidFill>
                  </a:rPr>
                </a:br>
                <a:r>
                  <a:rPr lang="en-GB" dirty="0">
                    <a:solidFill>
                      <a:srgbClr val="00B0F0"/>
                    </a:solidFill>
                  </a:rPr>
                  <a:t>1/x=1E-300</a:t>
                </a:r>
                <a:br>
                  <a:rPr lang="en-GB" dirty="0">
                    <a:solidFill>
                      <a:srgbClr val="00B0F0"/>
                    </a:solidFill>
                  </a:rPr>
                </a:br>
                <a:r>
                  <a:rPr lang="en-GB" dirty="0">
                    <a:solidFill>
                      <a:srgbClr val="00B0F0"/>
                    </a:solidFill>
                  </a:rPr>
                  <a:t>1/</a:t>
                </a:r>
                <a:r>
                  <a:rPr lang="en-GB" dirty="0" err="1">
                    <a:solidFill>
                      <a:srgbClr val="00B0F0"/>
                    </a:solidFill>
                  </a:rPr>
                  <a:t>x+x</a:t>
                </a:r>
                <a:r>
                  <a:rPr lang="en-GB" dirty="0">
                    <a:solidFill>
                      <a:srgbClr val="00B0F0"/>
                    </a:solidFill>
                  </a:rPr>
                  <a:t>=1E300</a:t>
                </a:r>
                <a:br>
                  <a:rPr lang="en-GB" dirty="0">
                    <a:solidFill>
                      <a:srgbClr val="00B0F0"/>
                    </a:solidFill>
                  </a:rPr>
                </a:br>
                <a:r>
                  <a:rPr lang="en-GB" dirty="0">
                    <a:solidFill>
                      <a:srgbClr val="00B0F0"/>
                    </a:solidFill>
                  </a:rPr>
                  <a:t>1/(1/</a:t>
                </a:r>
                <a:r>
                  <a:rPr lang="en-GB" dirty="0" err="1">
                    <a:solidFill>
                      <a:srgbClr val="00B0F0"/>
                    </a:solidFill>
                  </a:rPr>
                  <a:t>x+x</a:t>
                </a:r>
                <a:r>
                  <a:rPr lang="en-GB" dirty="0">
                    <a:solidFill>
                      <a:srgbClr val="00B0F0"/>
                    </a:solidFill>
                  </a:rPr>
                  <a:t>)=1E-300</a:t>
                </a:r>
                <a:br>
                  <a:rPr lang="en-GB" dirty="0">
                    <a:solidFill>
                      <a:srgbClr val="00B0F0"/>
                    </a:solidFill>
                  </a:rPr>
                </a:br>
                <a:r>
                  <a:rPr lang="en-GB" dirty="0">
                    <a:solidFill>
                      <a:srgbClr val="00B0F0"/>
                    </a:solidFill>
                  </a:rPr>
                  <a:t>1/(1/</a:t>
                </a:r>
                <a:r>
                  <a:rPr lang="en-GB" dirty="0" err="1">
                    <a:solidFill>
                      <a:srgbClr val="00B0F0"/>
                    </a:solidFill>
                  </a:rPr>
                  <a:t>x+x</a:t>
                </a:r>
                <a:r>
                  <a:rPr lang="en-GB" dirty="0">
                    <a:solidFill>
                      <a:srgbClr val="00B0F0"/>
                    </a:solidFill>
                  </a:rPr>
                  <a:t>) * x= 1E-300 * 1E300 = 1.0</a:t>
                </a:r>
                <a:endParaRPr lang="en-GB" dirty="0">
                  <a:solidFill>
                    <a:srgbClr val="92D050"/>
                  </a:solidFill>
                </a:endParaRPr>
              </a:p>
              <a:p>
                <a:endParaRPr lang="en-GB" dirty="0">
                  <a:solidFill>
                    <a:srgbClr val="92D050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54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07"/>
    </mc:Choice>
    <mc:Fallback xmlns="">
      <p:transition spd="slow" advTm="13220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you explain?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92D050"/>
                </a:solidFill>
              </a:rPr>
              <a:t>(</a:t>
            </a:r>
            <a:r>
              <a:rPr lang="en-GB" dirty="0" err="1">
                <a:solidFill>
                  <a:srgbClr val="92D050"/>
                </a:solidFill>
              </a:rPr>
              <a:t>x+y</a:t>
            </a:r>
            <a:r>
              <a:rPr lang="en-GB" dirty="0">
                <a:solidFill>
                  <a:srgbClr val="92D050"/>
                </a:solidFill>
              </a:rPr>
              <a:t>)+z=1.0 </a:t>
            </a:r>
            <a:r>
              <a:rPr lang="en-GB" dirty="0"/>
              <a:t>but </a:t>
            </a:r>
            <a:r>
              <a:rPr lang="en-GB" dirty="0">
                <a:solidFill>
                  <a:srgbClr val="00B0F0"/>
                </a:solidFill>
              </a:rPr>
              <a:t>x+(</a:t>
            </a:r>
            <a:r>
              <a:rPr lang="en-GB" dirty="0" err="1">
                <a:solidFill>
                  <a:srgbClr val="00B0F0"/>
                </a:solidFill>
              </a:rPr>
              <a:t>y+z</a:t>
            </a:r>
            <a:r>
              <a:rPr lang="en-GB" dirty="0">
                <a:solidFill>
                  <a:srgbClr val="00B0F0"/>
                </a:solidFill>
              </a:rPr>
              <a:t>)=0.0</a:t>
            </a:r>
            <a:br>
              <a:rPr lang="en-GB" dirty="0">
                <a:solidFill>
                  <a:srgbClr val="00B0F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x=1E300, y=-1E300, z=1</a:t>
            </a:r>
            <a:br>
              <a:rPr lang="en-GB" dirty="0"/>
            </a:br>
            <a:r>
              <a:rPr lang="en-GB" dirty="0" err="1">
                <a:solidFill>
                  <a:srgbClr val="92D050"/>
                </a:solidFill>
              </a:rPr>
              <a:t>x+y</a:t>
            </a:r>
            <a:r>
              <a:rPr lang="en-GB" dirty="0">
                <a:solidFill>
                  <a:srgbClr val="92D050"/>
                </a:solidFill>
              </a:rPr>
              <a:t> = 1E300 – 1E300 = 0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(</a:t>
            </a:r>
            <a:r>
              <a:rPr lang="en-GB" dirty="0" err="1">
                <a:solidFill>
                  <a:srgbClr val="92D050"/>
                </a:solidFill>
              </a:rPr>
              <a:t>x+y</a:t>
            </a:r>
            <a:r>
              <a:rPr lang="en-GB" dirty="0">
                <a:solidFill>
                  <a:srgbClr val="92D050"/>
                </a:solidFill>
              </a:rPr>
              <a:t>)+z= 0 + 1 = 1.0</a:t>
            </a:r>
            <a:br>
              <a:rPr lang="en-GB" dirty="0">
                <a:solidFill>
                  <a:srgbClr val="92D050"/>
                </a:solidFill>
              </a:rPr>
            </a:br>
            <a:br>
              <a:rPr lang="en-GB" dirty="0">
                <a:solidFill>
                  <a:srgbClr val="92D050"/>
                </a:solidFill>
              </a:rPr>
            </a:br>
            <a:r>
              <a:rPr lang="en-GB" dirty="0" err="1">
                <a:solidFill>
                  <a:srgbClr val="00B0F0"/>
                </a:solidFill>
              </a:rPr>
              <a:t>y+z</a:t>
            </a:r>
            <a:r>
              <a:rPr lang="en-GB" dirty="0">
                <a:solidFill>
                  <a:srgbClr val="00B0F0"/>
                </a:solidFill>
              </a:rPr>
              <a:t> = -1E300 + 1 = -1E300</a:t>
            </a:r>
            <a:br>
              <a:rPr lang="en-GB" dirty="0">
                <a:solidFill>
                  <a:srgbClr val="00B0F0"/>
                </a:solidFill>
              </a:rPr>
            </a:br>
            <a:r>
              <a:rPr lang="en-GB" dirty="0">
                <a:solidFill>
                  <a:srgbClr val="00B0F0"/>
                </a:solidFill>
              </a:rPr>
              <a:t>x+(</a:t>
            </a:r>
            <a:r>
              <a:rPr lang="en-GB" dirty="0" err="1">
                <a:solidFill>
                  <a:srgbClr val="00B0F0"/>
                </a:solidFill>
              </a:rPr>
              <a:t>y+z</a:t>
            </a:r>
            <a:r>
              <a:rPr lang="en-GB" dirty="0">
                <a:solidFill>
                  <a:srgbClr val="00B0F0"/>
                </a:solidFill>
              </a:rPr>
              <a:t>) = 1E300 -1E300 = 0.0</a:t>
            </a:r>
            <a:br>
              <a:rPr lang="en-GB" dirty="0">
                <a:solidFill>
                  <a:srgbClr val="00B0F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2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41"/>
    </mc:Choice>
    <mc:Fallback xmlns="">
      <p:transition spd="slow" advTm="9024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30505" y="124044"/>
            <a:ext cx="4149090" cy="1583921"/>
          </a:xfrm>
          <a:ln/>
        </p:spPr>
        <p:txBody>
          <a:bodyPr>
            <a:normAutofit fontScale="90000"/>
          </a:bodyPr>
          <a:lstStyle/>
          <a:p>
            <a:pPr algn="l">
              <a:tabLst>
                <a:tab pos="0" algn="l"/>
                <a:tab pos="230520" algn="l"/>
                <a:tab pos="461040" algn="l"/>
                <a:tab pos="691561" algn="l"/>
                <a:tab pos="922081" algn="l"/>
                <a:tab pos="1152601" algn="l"/>
                <a:tab pos="1383121" algn="l"/>
                <a:tab pos="1613642" algn="l"/>
                <a:tab pos="1844162" algn="l"/>
                <a:tab pos="2074682" algn="l"/>
                <a:tab pos="2305202" algn="l"/>
                <a:tab pos="2535723" algn="l"/>
                <a:tab pos="2766243" algn="l"/>
                <a:tab pos="2996763" algn="l"/>
                <a:tab pos="3227283" algn="l"/>
                <a:tab pos="3457804" algn="l"/>
                <a:tab pos="3688324" algn="l"/>
                <a:tab pos="3918844" algn="l"/>
                <a:tab pos="4149364" algn="l"/>
                <a:tab pos="4379885" algn="l"/>
                <a:tab pos="4610405" algn="l"/>
              </a:tabLst>
            </a:pPr>
            <a:r>
              <a:rPr lang="en-GB" sz="2017" dirty="0"/>
              <a:t>f=-3;</a:t>
            </a:r>
            <a:br>
              <a:rPr lang="en-GB" sz="2017" dirty="0"/>
            </a:br>
            <a:r>
              <a:rPr lang="en-GB" sz="2017" dirty="0"/>
              <a:t>for </a:t>
            </a:r>
            <a:r>
              <a:rPr lang="en-GB" sz="2017" dirty="0" err="1"/>
              <a:t>i</a:t>
            </a:r>
            <a:r>
              <a:rPr lang="en-GB" sz="2017" dirty="0"/>
              <a:t>=1:LIMIT</a:t>
            </a:r>
            <a:br>
              <a:rPr lang="en-GB" sz="2017" dirty="0"/>
            </a:br>
            <a:r>
              <a:rPr lang="en-GB" sz="2017" dirty="0"/>
              <a:t>  f=1.4*f-0.2*f^2+3;</a:t>
            </a:r>
            <a:br>
              <a:rPr lang="en-GB" sz="2017" dirty="0"/>
            </a:br>
            <a:r>
              <a:rPr lang="en-GB" sz="2017" dirty="0"/>
              <a:t>  </a:t>
            </a:r>
            <a:r>
              <a:rPr lang="en-GB" sz="2017" dirty="0" err="1"/>
              <a:t>printf</a:t>
            </a:r>
            <a:r>
              <a:rPr lang="en-GB" sz="2017" dirty="0"/>
              <a:t>("%3.0f, f=%2.20f\</a:t>
            </a:r>
            <a:r>
              <a:rPr lang="en-GB" sz="2017" dirty="0" err="1"/>
              <a:t>n",i,f</a:t>
            </a:r>
            <a:r>
              <a:rPr lang="en-GB" sz="2017" dirty="0"/>
              <a:t>);</a:t>
            </a:r>
            <a:br>
              <a:rPr lang="en-GB" sz="2017" dirty="0"/>
            </a:br>
            <a:r>
              <a:rPr lang="en-GB" sz="2017" dirty="0"/>
              <a:t>end;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05" y="1845627"/>
            <a:ext cx="4149090" cy="1498283"/>
          </a:xfrm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Scilab 5.4: f=4.99999999999999910000 after LIMIT&gt;=106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 err="1"/>
              <a:t>Matlab</a:t>
            </a:r>
            <a:r>
              <a:rPr lang="en-GB" sz="1210" dirty="0"/>
              <a:t>:  	f=4.9999999999999982 for even after LIMIT&gt;=104</a:t>
            </a:r>
            <a:br>
              <a:rPr lang="en-GB" sz="1210" dirty="0"/>
            </a:br>
            <a:r>
              <a:rPr lang="en-GB" sz="1210" dirty="0"/>
              <a:t>				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.0000000000000009 for odd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 err="1"/>
              <a:t>OOo</a:t>
            </a:r>
            <a:r>
              <a:rPr lang="en-GB" sz="1210" dirty="0"/>
              <a:t> Calc: 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 after LIMIT&gt;=49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Ms Excel 2010: </a:t>
            </a:r>
            <a:r>
              <a:rPr lang="en-GB" sz="1210" dirty="0">
                <a:solidFill>
                  <a:srgbClr val="FF0000"/>
                </a:solidFill>
              </a:rPr>
              <a:t>f=5</a:t>
            </a:r>
            <a:r>
              <a:rPr lang="en-GB" sz="1210" dirty="0"/>
              <a:t> after LIMIT&gt;=80</a:t>
            </a:r>
          </a:p>
          <a:p>
            <a:pPr>
              <a:lnSpc>
                <a:spcPct val="80000"/>
              </a:lnSpc>
              <a:spcBef>
                <a:spcPts val="353"/>
              </a:spcBef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Java: </a:t>
            </a:r>
            <a:r>
              <a:rPr lang="en-GB" sz="1210" dirty="0">
                <a:solidFill>
                  <a:srgbClr val="FF0000"/>
                </a:solidFill>
              </a:rPr>
              <a:t>f=-3 </a:t>
            </a:r>
            <a:r>
              <a:rPr lang="en-GB" sz="1210" dirty="0"/>
              <a:t>until at least LIMIT&lt;=1,000,000</a:t>
            </a:r>
          </a:p>
          <a:p>
            <a:pPr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sz="1210" dirty="0"/>
          </a:p>
          <a:p>
            <a:pPr algn="ctr"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GB" sz="1210" dirty="0"/>
              <a:t>WHO IS WRONG???</a:t>
            </a:r>
          </a:p>
          <a:p>
            <a:pPr algn="ctr"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CA" sz="1210" dirty="0"/>
              <a:t>Accumulation of </a:t>
            </a:r>
            <a:r>
              <a:rPr lang="en-CA" sz="1210" dirty="0">
                <a:solidFill>
                  <a:srgbClr val="FF0000"/>
                </a:solidFill>
              </a:rPr>
              <a:t>rounding errors</a:t>
            </a:r>
            <a:r>
              <a:rPr lang="en-CA" sz="1210" dirty="0"/>
              <a:t>. </a:t>
            </a:r>
          </a:p>
          <a:p>
            <a:pPr algn="ctr"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r>
              <a:rPr lang="en-CA" sz="1210" dirty="0"/>
              <a:t>Java has the </a:t>
            </a:r>
            <a:r>
              <a:rPr lang="en-CA" sz="1210" dirty="0">
                <a:solidFill>
                  <a:srgbClr val="FF0000"/>
                </a:solidFill>
              </a:rPr>
              <a:t>exact mathematical</a:t>
            </a:r>
            <a:r>
              <a:rPr lang="en-CA" sz="1210" dirty="0"/>
              <a:t> answer. The others follow </a:t>
            </a:r>
            <a:r>
              <a:rPr lang="en-CA" sz="1210" dirty="0">
                <a:solidFill>
                  <a:srgbClr val="FF0000"/>
                </a:solidFill>
              </a:rPr>
              <a:t>IEEE 754</a:t>
            </a:r>
            <a:endParaRPr lang="en-US" sz="1210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  <a:spcBef>
                <a:spcPts val="353"/>
              </a:spcBef>
              <a:buNone/>
              <a:tabLst>
                <a:tab pos="228919" algn="l"/>
                <a:tab pos="459440" algn="l"/>
                <a:tab pos="689960" algn="l"/>
                <a:tab pos="920480" algn="l"/>
                <a:tab pos="1151000" algn="l"/>
                <a:tab pos="1381521" algn="l"/>
                <a:tab pos="1612041" algn="l"/>
                <a:tab pos="1842561" algn="l"/>
                <a:tab pos="2073081" algn="l"/>
                <a:tab pos="2303602" algn="l"/>
                <a:tab pos="2534122" algn="l"/>
                <a:tab pos="2764642" algn="l"/>
                <a:tab pos="2995162" algn="l"/>
                <a:tab pos="3225683" algn="l"/>
                <a:tab pos="3456203" algn="l"/>
                <a:tab pos="3686723" algn="l"/>
                <a:tab pos="3917243" algn="l"/>
                <a:tab pos="4147763" algn="l"/>
                <a:tab pos="4378284" algn="l"/>
                <a:tab pos="4608804" algn="l"/>
              </a:tabLst>
            </a:pPr>
            <a:endParaRPr lang="en-GB" sz="1210" dirty="0"/>
          </a:p>
        </p:txBody>
      </p:sp>
    </p:spTree>
    <p:extLst>
      <p:ext uri="{BB962C8B-B14F-4D97-AF65-F5344CB8AC3E}">
        <p14:creationId xmlns:p14="http://schemas.microsoft.com/office/powerpoint/2010/main" val="1953851032"/>
      </p:ext>
    </p:extLst>
  </p:cSld>
  <p:clrMapOvr>
    <a:masterClrMapping/>
  </p:clrMapOvr>
  <p:transition spd="med" advTm="128142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Selected</a:t>
            </a:r>
            <a:r>
              <a:rPr spc="55" dirty="0"/>
              <a:t> </a:t>
            </a: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195" y="1014695"/>
            <a:ext cx="3815715" cy="9239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65735" indent="-127635">
              <a:lnSpc>
                <a:spcPct val="100000"/>
              </a:lnSpc>
              <a:spcBef>
                <a:spcPts val="515"/>
              </a:spcBef>
              <a:buClr>
                <a:srgbClr val="3333B2"/>
              </a:buClr>
              <a:buFont typeface="Arial"/>
              <a:buChar char="•"/>
              <a:tabLst>
                <a:tab pos="165735" algn="l"/>
              </a:tabLst>
            </a:pPr>
            <a:r>
              <a:rPr sz="900" dirty="0">
                <a:latin typeface="LM Sans 9"/>
                <a:cs typeface="LM Sans 9"/>
              </a:rPr>
              <a:t>Jorge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Nocedal</a:t>
            </a:r>
            <a:r>
              <a:rPr sz="900" spc="-2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and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Stephen</a:t>
            </a:r>
            <a:r>
              <a:rPr sz="900" spc="-2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J.</a:t>
            </a:r>
            <a:r>
              <a:rPr sz="900" spc="-2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Wright:</a:t>
            </a:r>
            <a:r>
              <a:rPr sz="900" spc="65" dirty="0">
                <a:latin typeface="LM Sans 9"/>
                <a:cs typeface="LM Sans 9"/>
              </a:rPr>
              <a:t> </a:t>
            </a:r>
            <a:r>
              <a:rPr sz="900" i="1" dirty="0">
                <a:latin typeface="LM Sans 9"/>
                <a:cs typeface="LM Sans 9"/>
              </a:rPr>
              <a:t>Numerical</a:t>
            </a:r>
            <a:r>
              <a:rPr sz="900" i="1" spc="-25" dirty="0">
                <a:latin typeface="LM Sans 9"/>
                <a:cs typeface="LM Sans 9"/>
              </a:rPr>
              <a:t> </a:t>
            </a:r>
            <a:r>
              <a:rPr sz="900" i="1" spc="-10" dirty="0">
                <a:latin typeface="LM Sans 9"/>
                <a:cs typeface="LM Sans 9"/>
              </a:rPr>
              <a:t>Optimization</a:t>
            </a:r>
            <a:r>
              <a:rPr sz="900" spc="-10" dirty="0">
                <a:latin typeface="LM Sans 9"/>
                <a:cs typeface="LM Sans 9"/>
              </a:rPr>
              <a:t>,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spc="-10" dirty="0">
                <a:latin typeface="LM Sans 9"/>
                <a:cs typeface="LM Sans 9"/>
              </a:rPr>
              <a:t>Springer.</a:t>
            </a:r>
            <a:endParaRPr sz="900">
              <a:latin typeface="LM Sans 9"/>
              <a:cs typeface="LM Sans 9"/>
            </a:endParaRPr>
          </a:p>
          <a:p>
            <a:pPr marL="165735" marR="30480" indent="-128270">
              <a:lnSpc>
                <a:spcPct val="101499"/>
              </a:lnSpc>
              <a:spcBef>
                <a:spcPts val="395"/>
              </a:spcBef>
              <a:buClr>
                <a:srgbClr val="3333B2"/>
              </a:buClr>
              <a:buFont typeface="Arial"/>
              <a:buChar char="•"/>
              <a:tabLst>
                <a:tab pos="165735" algn="l"/>
              </a:tabLst>
            </a:pPr>
            <a:r>
              <a:rPr sz="900" dirty="0">
                <a:latin typeface="LM Sans 9"/>
                <a:cs typeface="LM Sans 9"/>
              </a:rPr>
              <a:t>A.L.</a:t>
            </a:r>
            <a:r>
              <a:rPr sz="900" spc="-3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Peressini,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F.E.</a:t>
            </a:r>
            <a:r>
              <a:rPr sz="900" spc="-3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Sullivan,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and</a:t>
            </a:r>
            <a:r>
              <a:rPr sz="900" spc="-3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J.J.</a:t>
            </a:r>
            <a:r>
              <a:rPr sz="900" spc="-3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Uhl:</a:t>
            </a:r>
            <a:r>
              <a:rPr sz="900" spc="65" dirty="0">
                <a:latin typeface="LM Sans 9"/>
                <a:cs typeface="LM Sans 9"/>
              </a:rPr>
              <a:t> </a:t>
            </a:r>
            <a:r>
              <a:rPr sz="900" i="1" dirty="0">
                <a:latin typeface="LM Sans 9"/>
                <a:cs typeface="LM Sans 9"/>
              </a:rPr>
              <a:t>The</a:t>
            </a:r>
            <a:r>
              <a:rPr sz="900" i="1" spc="-35" dirty="0">
                <a:latin typeface="LM Sans 9"/>
                <a:cs typeface="LM Sans 9"/>
              </a:rPr>
              <a:t> </a:t>
            </a:r>
            <a:r>
              <a:rPr sz="900" i="1" dirty="0">
                <a:latin typeface="LM Sans 9"/>
                <a:cs typeface="LM Sans 9"/>
              </a:rPr>
              <a:t>Mathematics</a:t>
            </a:r>
            <a:r>
              <a:rPr sz="900" i="1" spc="-30" dirty="0">
                <a:latin typeface="LM Sans 9"/>
                <a:cs typeface="LM Sans 9"/>
              </a:rPr>
              <a:t> </a:t>
            </a:r>
            <a:r>
              <a:rPr sz="900" i="1" dirty="0">
                <a:latin typeface="LM Sans 9"/>
                <a:cs typeface="LM Sans 9"/>
              </a:rPr>
              <a:t>of</a:t>
            </a:r>
            <a:r>
              <a:rPr sz="900" i="1" spc="-30" dirty="0">
                <a:latin typeface="LM Sans 9"/>
                <a:cs typeface="LM Sans 9"/>
              </a:rPr>
              <a:t> </a:t>
            </a:r>
            <a:r>
              <a:rPr sz="900" i="1" spc="-10" dirty="0">
                <a:latin typeface="LM Sans 9"/>
                <a:cs typeface="LM Sans 9"/>
              </a:rPr>
              <a:t>Nonlinear </a:t>
            </a:r>
            <a:r>
              <a:rPr sz="900" i="1" dirty="0">
                <a:latin typeface="LM Sans 9"/>
                <a:cs typeface="LM Sans 9"/>
              </a:rPr>
              <a:t>Programming</a:t>
            </a:r>
            <a:r>
              <a:rPr sz="900" dirty="0">
                <a:latin typeface="LM Sans 9"/>
                <a:cs typeface="LM Sans 9"/>
              </a:rPr>
              <a:t>,</a:t>
            </a:r>
            <a:r>
              <a:rPr sz="900" spc="-75" dirty="0">
                <a:latin typeface="LM Sans 9"/>
                <a:cs typeface="LM Sans 9"/>
              </a:rPr>
              <a:t> </a:t>
            </a:r>
            <a:r>
              <a:rPr sz="900" spc="-10" dirty="0">
                <a:latin typeface="LM Sans 9"/>
                <a:cs typeface="LM Sans 9"/>
              </a:rPr>
              <a:t>Springer.</a:t>
            </a:r>
            <a:endParaRPr sz="900">
              <a:latin typeface="LM Sans 9"/>
              <a:cs typeface="LM Sans 9"/>
            </a:endParaRPr>
          </a:p>
          <a:p>
            <a:pPr marL="165735" indent="-127635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Arial"/>
              <a:buChar char="•"/>
              <a:tabLst>
                <a:tab pos="165735" algn="l"/>
              </a:tabLst>
            </a:pPr>
            <a:r>
              <a:rPr sz="900" dirty="0">
                <a:latin typeface="LM Sans 9"/>
                <a:cs typeface="LM Sans 9"/>
              </a:rPr>
              <a:t>For</a:t>
            </a:r>
            <a:r>
              <a:rPr sz="900" spc="-4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simple</a:t>
            </a:r>
            <a:r>
              <a:rPr sz="900" spc="-4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derivatives</a:t>
            </a:r>
            <a:r>
              <a:rPr sz="900" spc="-35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and</a:t>
            </a:r>
            <a:r>
              <a:rPr sz="900" spc="-40" dirty="0">
                <a:latin typeface="LM Sans 9"/>
                <a:cs typeface="LM Sans 9"/>
              </a:rPr>
              <a:t> </a:t>
            </a:r>
            <a:r>
              <a:rPr sz="900" dirty="0">
                <a:latin typeface="LM Sans 9"/>
                <a:cs typeface="LM Sans 9"/>
              </a:rPr>
              <a:t>Hessians:</a:t>
            </a:r>
            <a:r>
              <a:rPr sz="900" spc="55" dirty="0">
                <a:latin typeface="LM Sans 9"/>
                <a:cs typeface="LM Sans 9"/>
              </a:rPr>
              <a:t> </a:t>
            </a:r>
            <a:r>
              <a:rPr sz="900" spc="-10" dirty="0">
                <a:latin typeface="LM Mono 10"/>
                <a:cs typeface="LM Mono 10"/>
                <a:hlinkClick r:id="rId2"/>
              </a:rPr>
              <a:t>https://www.wolframalpha.com</a:t>
            </a:r>
            <a:endParaRPr sz="900">
              <a:latin typeface="LM Mono 10"/>
              <a:cs typeface="LM Mono 10"/>
            </a:endParaRPr>
          </a:p>
          <a:p>
            <a:pPr marL="165735" indent="-127635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Arial"/>
              <a:buChar char="•"/>
              <a:tabLst>
                <a:tab pos="165735" algn="l"/>
              </a:tabLst>
            </a:pPr>
            <a:r>
              <a:rPr sz="900" spc="-10" dirty="0">
                <a:latin typeface="LM Sans 9"/>
                <a:cs typeface="LM Sans 9"/>
              </a:rPr>
              <a:t>Wikipedia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03420" y="3099143"/>
            <a:ext cx="224790" cy="177165"/>
            <a:chOff x="4203420" y="3099143"/>
            <a:chExt cx="224790" cy="177165"/>
          </a:xfrm>
        </p:grpSpPr>
        <p:sp>
          <p:nvSpPr>
            <p:cNvPr id="5" name="object 5"/>
            <p:cNvSpPr/>
            <p:nvPr/>
          </p:nvSpPr>
          <p:spPr>
            <a:xfrm>
              <a:off x="4203420" y="31016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594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420" y="3273475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58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361503" y="1364905"/>
                <a:ext cx="1852295" cy="4032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245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50" i="1" spc="5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ℝ</m:t>
                    </m:r>
                  </m:oMath>
                </a14:m>
                <a:r>
                  <a:rPr sz="2450" spc="180" dirty="0">
                    <a:solidFill>
                      <a:srgbClr val="000000"/>
                    </a:solidFill>
                    <a:latin typeface="Georgia"/>
                    <a:cs typeface="Georgia"/>
                  </a:rPr>
                  <a:t> </a:t>
                </a:r>
                <a:r>
                  <a:rPr sz="2450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to</a:t>
                </a:r>
                <a:r>
                  <a:rPr sz="2450" spc="-5" dirty="0">
                    <a:solidFill>
                      <a:srgbClr val="000000"/>
                    </a:solidFill>
                    <a:latin typeface="LM Sans 17"/>
                    <a:cs typeface="LM Sans 1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50" i="1" spc="-25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ℝ</m:t>
                    </m:r>
                    <m:r>
                      <a:rPr lang="en-US" sz="3075" i="1" spc="-37" baseline="2439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EB Garamond 08"/>
                      </a:rPr>
                      <m:t>𝑑</m:t>
                    </m:r>
                  </m:oMath>
                </a14:m>
                <a:endParaRPr sz="3075" baseline="24390" dirty="0">
                  <a:latin typeface="EB Garamond 08"/>
                  <a:cs typeface="EB Garamond 08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61503" y="1364905"/>
                <a:ext cx="1852295" cy="403225"/>
              </a:xfrm>
              <a:prstGeom prst="rect">
                <a:avLst/>
              </a:prstGeom>
              <a:blipFill>
                <a:blip r:embed="rId2"/>
                <a:stretch>
                  <a:fillRect l="-8224" t="-18182" r="-328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4303014" y="3081729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LM Sans 10"/>
                <a:cs typeface="LM Sans 10"/>
              </a:rPr>
              <a:t>2</a:t>
            </a:r>
            <a:endParaRPr sz="1100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5" name="object 5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558ED-20C5-403C-8372-5CBF25E2AD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7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2600" y="72527"/>
                <a:ext cx="1003250" cy="227819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25400">
                  <a:lnSpc>
                    <a:spcPct val="100000"/>
                  </a:lnSpc>
                  <a:spcBef>
                    <a:spcPts val="1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DejaVu Serif Condensed"/>
                        </a:rPr>
                        <m:t>𝑋</m:t>
                      </m:r>
                      <m:r>
                        <a:rPr lang="en-US" i="1" spc="215" dirty="0">
                          <a:latin typeface="Cambria Math" panose="02040503050406030204" pitchFamily="18" charset="0"/>
                          <a:cs typeface="DejaVu Serif Condensed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4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pc="-2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eorgia"/>
                        </a:rPr>
                        <m:t>ℝ</m:t>
                      </m:r>
                      <m:r>
                        <a:rPr lang="en-US" sz="1500" i="1" spc="-37" baseline="27777" dirty="0">
                          <a:latin typeface="Cambria Math" panose="02040503050406030204" pitchFamily="18" charset="0"/>
                          <a:cs typeface="LM Sans 10"/>
                        </a:rPr>
                        <m:t>𝑑</m:t>
                      </m:r>
                    </m:oMath>
                  </m:oMathPara>
                </a14:m>
                <a:endParaRPr sz="1500" baseline="27777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600" y="72527"/>
                <a:ext cx="1003250" cy="227819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347293" y="310234"/>
            <a:ext cx="409135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M Sans 10"/>
                <a:cs typeface="LM Sans 10"/>
              </a:rPr>
              <a:t>From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now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on,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the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underlying</a:t>
            </a:r>
            <a:r>
              <a:rPr sz="1100" spc="-4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space</a:t>
            </a:r>
            <a:r>
              <a:rPr sz="1100" spc="-40" dirty="0">
                <a:latin typeface="LM Sans 10"/>
                <a:cs typeface="LM Sans 10"/>
              </a:rPr>
              <a:t> </a:t>
            </a:r>
            <a:r>
              <a:rPr sz="1100" spc="-25" dirty="0">
                <a:latin typeface="LM Sans 10"/>
                <a:cs typeface="LM Sans 10"/>
              </a:rPr>
              <a:t>is</a:t>
            </a:r>
            <a:r>
              <a:rPr lang="en-US" sz="1100" spc="-25" dirty="0">
                <a:latin typeface="LM Sans 10"/>
                <a:cs typeface="LM Sans 10"/>
              </a:rPr>
              <a:t> </a:t>
            </a:r>
            <a:r>
              <a:rPr lang="en-US" sz="1100" dirty="0">
                <a:latin typeface="LM Sans 10"/>
                <a:cs typeface="LM Sans 10"/>
              </a:rPr>
              <a:t>the</a:t>
            </a:r>
            <a:r>
              <a:rPr lang="en-US" sz="1100" spc="-35" dirty="0">
                <a:latin typeface="LM Sans 10"/>
                <a:cs typeface="LM Sans 10"/>
              </a:rPr>
              <a:t> </a:t>
            </a:r>
            <a:r>
              <a:rPr lang="en-US" sz="1100" i="1" dirty="0">
                <a:latin typeface="LM Sans 10"/>
                <a:cs typeface="LM Sans 10"/>
              </a:rPr>
              <a:t>d</a:t>
            </a:r>
            <a:r>
              <a:rPr lang="en-US" sz="1100" i="1" spc="-265" dirty="0">
                <a:latin typeface="LM Sans 10"/>
                <a:cs typeface="LM Sans 10"/>
              </a:rPr>
              <a:t> </a:t>
            </a:r>
            <a:r>
              <a:rPr lang="en-US" sz="1100" spc="-10" dirty="0">
                <a:latin typeface="LM Sans 10"/>
                <a:cs typeface="LM Sans 10"/>
              </a:rPr>
              <a:t>-</a:t>
            </a:r>
            <a:r>
              <a:rPr lang="en-US" sz="1100" dirty="0">
                <a:latin typeface="LM Sans 10"/>
                <a:cs typeface="LM Sans 10"/>
              </a:rPr>
              <a:t>dimensional</a:t>
            </a:r>
            <a:r>
              <a:rPr lang="en-US" sz="1100" spc="-25" dirty="0">
                <a:latin typeface="LM Sans 10"/>
                <a:cs typeface="LM Sans 10"/>
              </a:rPr>
              <a:t> </a:t>
            </a:r>
            <a:r>
              <a:rPr lang="en-US" sz="1100" dirty="0">
                <a:latin typeface="LM Sans 10"/>
                <a:cs typeface="LM Sans 10"/>
              </a:rPr>
              <a:t>Euclidean</a:t>
            </a:r>
            <a:r>
              <a:rPr lang="en-US" sz="1100" spc="-25" dirty="0">
                <a:latin typeface="LM Sans 10"/>
                <a:cs typeface="LM Sans 10"/>
              </a:rPr>
              <a:t> </a:t>
            </a:r>
            <a:r>
              <a:rPr lang="en-US" sz="1100" dirty="0">
                <a:latin typeface="LM Sans 10"/>
                <a:cs typeface="LM Sans 10"/>
              </a:rPr>
              <a:t>space</a:t>
            </a:r>
            <a:endParaRPr sz="1100" dirty="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828558" y="551815"/>
                <a:ext cx="951230" cy="194925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vert="horz" wrap="square" lIns="0" tIns="25400" rIns="0" bIns="0" rtlCol="0">
                <a:spAutoFit/>
              </a:bodyPr>
              <a:lstStyle/>
              <a:p>
                <a:pPr marL="222250">
                  <a:lnSpc>
                    <a:spcPct val="10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  <a:cs typeface="DejaVu Serif Condensed"/>
                      </a:rPr>
                      <m:t>𝑋</m:t>
                    </m:r>
                    <m:r>
                      <a:rPr lang="en-US" sz="1000" i="1" spc="215" dirty="0">
                        <a:latin typeface="Cambria Math" panose="02040503050406030204" pitchFamily="18" charset="0"/>
                        <a:cs typeface="DejaVu Serif Condensed"/>
                      </a:rPr>
                      <m:t> </m:t>
                    </m:r>
                    <m:r>
                      <a:rPr lang="en-US" sz="1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i="1" spc="-4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i="1" spc="-2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ℝ</m:t>
                    </m:r>
                    <m:r>
                      <a:rPr lang="en-US" sz="1200" i="1" spc="-37" baseline="27777" dirty="0">
                        <a:latin typeface="Cambria Math" panose="02040503050406030204" pitchFamily="18" charset="0"/>
                        <a:cs typeface="LM Sans 10"/>
                      </a:rPr>
                      <m:t>𝑑</m:t>
                    </m:r>
                  </m:oMath>
                </a14:m>
                <a:r>
                  <a:rPr sz="1100" spc="-50" dirty="0">
                    <a:latin typeface="LM Sans 10"/>
                    <a:cs typeface="LM Sans 10"/>
                  </a:rPr>
                  <a:t>,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558" y="551815"/>
                <a:ext cx="951230" cy="194925"/>
              </a:xfrm>
              <a:prstGeom prst="rect">
                <a:avLst/>
              </a:prstGeom>
              <a:blipFill>
                <a:blip r:embed="rId3"/>
                <a:stretch>
                  <a:fillRect t="-16129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21894" y="780909"/>
                <a:ext cx="3956050" cy="1196866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209550" marR="30480" indent="-171450">
                  <a:lnSpc>
                    <a:spcPct val="102600"/>
                  </a:lnSpc>
                  <a:spcBef>
                    <a:spcPts val="55"/>
                  </a:spcBef>
                  <a:buFont typeface="Arial" panose="020B0604020202020204" pitchFamily="34" charset="0"/>
                  <a:buChar char="•"/>
                </a:pPr>
                <a:r>
                  <a:rPr sz="1100" i="1" dirty="0">
                    <a:latin typeface="LM Sans 10"/>
                    <a:cs typeface="LM Sans 10"/>
                  </a:rPr>
                  <a:t>d</a:t>
                </a:r>
                <a:r>
                  <a:rPr sz="1100" i="1" spc="1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=</a:t>
                </a:r>
                <a:r>
                  <a:rPr sz="1100" spc="-8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1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gives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us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spc="-20" dirty="0">
                    <a:latin typeface="LM Sans 10"/>
                    <a:cs typeface="LM Sans 10"/>
                  </a:rPr>
                  <a:t>real </a:t>
                </a:r>
                <a:r>
                  <a:rPr sz="1100" dirty="0">
                    <a:latin typeface="LM Sans 10"/>
                    <a:cs typeface="LM Sans 10"/>
                  </a:rPr>
                  <a:t>line,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endParaRPr lang="en-US" sz="1100" spc="-25" dirty="0">
                  <a:latin typeface="LM Sans 10"/>
                  <a:cs typeface="LM Sans 10"/>
                </a:endParaRPr>
              </a:p>
              <a:p>
                <a:pPr marL="209550" marR="30480" indent="-171450">
                  <a:lnSpc>
                    <a:spcPct val="102600"/>
                  </a:lnSpc>
                  <a:spcBef>
                    <a:spcPts val="55"/>
                  </a:spcBef>
                  <a:buFont typeface="Arial" panose="020B0604020202020204" pitchFamily="34" charset="0"/>
                  <a:buChar char="•"/>
                </a:pPr>
                <a:r>
                  <a:rPr sz="1100" i="1" dirty="0">
                    <a:latin typeface="LM Sans 10"/>
                    <a:cs typeface="LM Sans 10"/>
                  </a:rPr>
                  <a:t>d</a:t>
                </a:r>
                <a:r>
                  <a:rPr sz="1100" i="1" spc="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=</a:t>
                </a:r>
                <a:r>
                  <a:rPr sz="1100" spc="-8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2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gives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us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Euclidean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plane,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etc.</a:t>
                </a:r>
                <a:r>
                  <a:rPr sz="1100" spc="90" dirty="0">
                    <a:latin typeface="LM Sans 10"/>
                    <a:cs typeface="LM Sans 10"/>
                  </a:rPr>
                  <a:t> </a:t>
                </a:r>
                <a:endParaRPr lang="en-US" sz="1100" spc="90" dirty="0">
                  <a:latin typeface="LM Sans 10"/>
                  <a:cs typeface="LM Sans 10"/>
                </a:endParaRPr>
              </a:p>
              <a:p>
                <a:pPr marL="38100" marR="30480">
                  <a:lnSpc>
                    <a:spcPct val="102600"/>
                  </a:lnSpc>
                  <a:spcBef>
                    <a:spcPts val="55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The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points/(column) vectors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in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X</a:t>
                </a:r>
                <a:r>
                  <a:rPr sz="1100" i="1" spc="1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have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d</a:t>
                </a:r>
                <a:r>
                  <a:rPr sz="1100" i="1" spc="7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components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that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are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all</a:t>
                </a:r>
                <a:r>
                  <a:rPr sz="1100" spc="-2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real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spc="-10" dirty="0">
                    <a:latin typeface="LM Sans 10"/>
                    <a:cs typeface="LM Sans 10"/>
                  </a:rPr>
                  <a:t>numbers:</a:t>
                </a:r>
                <a:endParaRPr sz="1100" dirty="0">
                  <a:latin typeface="LM Sans 10"/>
                  <a:cs typeface="LM Sans 10"/>
                </a:endParaRPr>
              </a:p>
              <a:p>
                <a:pPr marL="8255" algn="ctr">
                  <a:lnSpc>
                    <a:spcPct val="100000"/>
                  </a:lnSpc>
                  <a:spcBef>
                    <a:spcPts val="535"/>
                  </a:spcBef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100" i="1" spc="3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=</m:t>
                    </m:r>
                    <m:r>
                      <a:rPr lang="en-US" sz="1100" i="1" spc="-60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(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37" baseline="-10416" dirty="0">
                        <a:latin typeface="Cambria Math" panose="02040503050406030204" pitchFamily="18" charset="0"/>
                        <a:cs typeface="LM Mono Prop 10"/>
                      </a:rPr>
                      <m:t>1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100" dirty="0">
                        <a:latin typeface="Cambria Math" panose="02040503050406030204" pitchFamily="18" charset="0"/>
                        <a:cs typeface="Verdana"/>
                      </a:rPr>
                      <m:t>.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100" dirty="0">
                        <a:latin typeface="Cambria Math" panose="02040503050406030204" pitchFamily="18" charset="0"/>
                        <a:cs typeface="Verdana"/>
                      </a:rPr>
                      <m:t>.</m:t>
                    </m:r>
                    <m:r>
                      <a:rPr lang="en-US" sz="1100" i="1" spc="-200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100" dirty="0">
                        <a:latin typeface="Cambria Math" panose="02040503050406030204" pitchFamily="18" charset="0"/>
                        <a:cs typeface="Verdana"/>
                      </a:rPr>
                      <m:t>.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100" dirty="0">
                        <a:latin typeface="Cambria Math" panose="02040503050406030204" pitchFamily="18" charset="0"/>
                        <a:cs typeface="Verdana"/>
                      </a:rPr>
                      <m:t>,</m:t>
                    </m:r>
                    <m:r>
                      <a:rPr lang="en-US" sz="1100" i="1" spc="-204" dirty="0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LM Sans 10"/>
                      </a:rPr>
                      <m:t>𝑥</m:t>
                    </m:r>
                    <m:r>
                      <a:rPr lang="en-US" sz="1200" i="1" spc="-15" baseline="-13888" dirty="0">
                        <a:latin typeface="Cambria Math" panose="02040503050406030204" pitchFamily="18" charset="0"/>
                        <a:cs typeface="LM Sans 8"/>
                      </a:rPr>
                      <m:t>𝑑</m:t>
                    </m:r>
                    <m:r>
                      <a:rPr lang="en-US" sz="1200" i="1" spc="-232" baseline="-13888" dirty="0">
                        <a:latin typeface="Cambria Math" panose="02040503050406030204" pitchFamily="18" charset="0"/>
                        <a:cs typeface="LM Sans 8"/>
                      </a:rPr>
                      <m:t> </m:t>
                    </m:r>
                    <m:r>
                      <a:rPr lang="en-US" sz="1100" i="1" dirty="0">
                        <a:latin typeface="Cambria Math" panose="02040503050406030204" pitchFamily="18" charset="0"/>
                        <a:cs typeface="LM Sans 10"/>
                      </a:rPr>
                      <m:t>)</m:t>
                    </m:r>
                    <m:r>
                      <a:rPr lang="en-US" sz="1100" i="1" spc="-65" dirty="0">
                        <a:latin typeface="Cambria Math" panose="02040503050406030204" pitchFamily="18" charset="0"/>
                        <a:cs typeface="LM Sans 10"/>
                      </a:rPr>
                      <m:t> </m:t>
                    </m:r>
                    <m:r>
                      <a:rPr lang="en-US" sz="1100" i="1" spc="-145" dirty="0">
                        <a:latin typeface="Cambria Math" panose="02040503050406030204" pitchFamily="18" charset="0"/>
                        <a:cs typeface="DejaVu Sans Condensed"/>
                      </a:rPr>
                      <m:t>∈</m:t>
                    </m:r>
                    <m:r>
                      <a:rPr lang="en-US" sz="1100" i="1" spc="-10" dirty="0">
                        <a:latin typeface="Cambria Math" panose="02040503050406030204" pitchFamily="18" charset="0"/>
                        <a:cs typeface="DejaVu Sans Condensed"/>
                      </a:rPr>
                      <m:t> </m:t>
                    </m:r>
                    <m:r>
                      <a:rPr lang="en-US" sz="1100" i="1" spc="-25" dirty="0">
                        <a:latin typeface="Cambria Math" panose="02040503050406030204" pitchFamily="18" charset="0"/>
                        <a:cs typeface="LM Sans 10"/>
                      </a:rPr>
                      <m:t>𝑋</m:t>
                    </m:r>
                  </m:oMath>
                </a14:m>
                <a:r>
                  <a:rPr sz="1100" i="1" spc="-25" dirty="0">
                    <a:latin typeface="Verdana"/>
                    <a:cs typeface="Verdana"/>
                  </a:rPr>
                  <a:t>.</a:t>
                </a:r>
                <a:endParaRPr sz="1100" dirty="0">
                  <a:latin typeface="Verdana"/>
                  <a:cs typeface="Verdana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100" i="1" dirty="0">
                    <a:latin typeface="LM Sans 10"/>
                    <a:cs typeface="LM Sans 10"/>
                  </a:rPr>
                  <a:t>X</a:t>
                </a:r>
                <a:r>
                  <a:rPr sz="1100" i="1" spc="6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=</a:t>
                </a:r>
                <a:r>
                  <a:rPr sz="1100" spc="-8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Georgia"/>
                    <a:cs typeface="Georgia"/>
                  </a:rPr>
                  <a:t>R</a:t>
                </a:r>
                <a:r>
                  <a:rPr sz="1200" i="1" baseline="27777" dirty="0">
                    <a:latin typeface="LM Sans 8"/>
                    <a:cs typeface="LM Sans 8"/>
                  </a:rPr>
                  <a:t>d</a:t>
                </a:r>
                <a:r>
                  <a:rPr sz="1200" i="1" spc="277" baseline="27777" dirty="0">
                    <a:latin typeface="LM Sans 8"/>
                    <a:cs typeface="LM Sans 8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equipped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with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an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inner</a:t>
                </a:r>
                <a:r>
                  <a:rPr sz="1100" i="1" spc="-2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product</a:t>
                </a:r>
                <a:r>
                  <a:rPr sz="1100" i="1" spc="-2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(a.k.a.</a:t>
                </a:r>
                <a:r>
                  <a:rPr sz="1100" spc="-20" dirty="0">
                    <a:latin typeface="LM Sans 10"/>
                    <a:cs typeface="LM Sans 10"/>
                  </a:rPr>
                  <a:t> </a:t>
                </a:r>
                <a:r>
                  <a:rPr sz="1100" i="1" dirty="0">
                    <a:latin typeface="LM Sans 10"/>
                    <a:cs typeface="LM Sans 10"/>
                  </a:rPr>
                  <a:t>dot</a:t>
                </a:r>
                <a:r>
                  <a:rPr sz="1100" i="1" spc="-20" dirty="0">
                    <a:latin typeface="LM Sans 10"/>
                    <a:cs typeface="LM Sans 10"/>
                  </a:rPr>
                  <a:t> </a:t>
                </a:r>
                <a:r>
                  <a:rPr sz="1100" i="1" spc="-10" dirty="0">
                    <a:latin typeface="LM Sans 10"/>
                    <a:cs typeface="LM Sans 10"/>
                  </a:rPr>
                  <a:t>product</a:t>
                </a:r>
                <a:r>
                  <a:rPr sz="1100" spc="-10" dirty="0">
                    <a:latin typeface="LM Sans 10"/>
                    <a:cs typeface="LM Sans 10"/>
                  </a:rPr>
                  <a:t>)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" y="780909"/>
                <a:ext cx="3956050" cy="1196866"/>
              </a:xfrm>
              <a:prstGeom prst="rect">
                <a:avLst/>
              </a:prstGeom>
              <a:blipFill>
                <a:blip r:embed="rId4"/>
                <a:stretch>
                  <a:fillRect l="-1387" t="-3571" r="-308" b="-6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/>
              <p:nvPr/>
            </p:nvSpPr>
            <p:spPr>
              <a:xfrm>
                <a:off x="1400046" y="1972409"/>
                <a:ext cx="2581403" cy="401373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516255">
                    <a:moveTo>
                      <a:pt x="1807908" y="0"/>
                    </a:moveTo>
                    <a:lnTo>
                      <a:pt x="0" y="0"/>
                    </a:lnTo>
                    <a:lnTo>
                      <a:pt x="0" y="515759"/>
                    </a:lnTo>
                    <a:lnTo>
                      <a:pt x="1807908" y="515759"/>
                    </a:lnTo>
                    <a:lnTo>
                      <a:pt x="1807908" y="0"/>
                    </a:lnTo>
                    <a:close/>
                  </a:path>
                </a:pathLst>
              </a:custGeom>
              <a:solidFill>
                <a:srgbClr val="D8D8FF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 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1100" dirty="0"/>
              </a:p>
            </p:txBody>
          </p:sp>
        </mc:Choice>
        <mc:Fallback xmlns="">
          <p:sp>
            <p:nvSpPr>
              <p:cNvPr id="6" name="objec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46" y="1972409"/>
                <a:ext cx="2581403" cy="401373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516255">
                    <a:moveTo>
                      <a:pt x="1807908" y="0"/>
                    </a:moveTo>
                    <a:lnTo>
                      <a:pt x="0" y="0"/>
                    </a:lnTo>
                    <a:lnTo>
                      <a:pt x="0" y="515759"/>
                    </a:lnTo>
                    <a:lnTo>
                      <a:pt x="1807908" y="515759"/>
                    </a:lnTo>
                    <a:lnTo>
                      <a:pt x="1807908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58462" r="-10638" b="-2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2651353" y="1865717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LM Sans 8"/>
                <a:cs typeface="LM Sans 8"/>
              </a:rPr>
              <a:t>d</a:t>
            </a:r>
            <a:endParaRPr sz="80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2401860"/>
            <a:ext cx="156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M Sans 10"/>
                <a:cs typeface="LM Sans 10"/>
              </a:rPr>
              <a:t>and</a:t>
            </a:r>
            <a:r>
              <a:rPr sz="1100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a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i="1" dirty="0">
                <a:latin typeface="LM Sans 10"/>
                <a:cs typeface="LM Sans 10"/>
              </a:rPr>
              <a:t>norm</a:t>
            </a:r>
            <a:r>
              <a:rPr sz="1100" i="1" spc="-35" dirty="0">
                <a:latin typeface="LM Sans 10"/>
                <a:cs typeface="LM Sans 10"/>
              </a:rPr>
              <a:t> </a:t>
            </a:r>
            <a:r>
              <a:rPr sz="1100" dirty="0">
                <a:latin typeface="LM Sans 10"/>
                <a:cs typeface="LM Sans 10"/>
              </a:rPr>
              <a:t>(a.k.a.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i="1" spc="-10" dirty="0">
                <a:latin typeface="LM Sans 10"/>
                <a:cs typeface="LM Sans 10"/>
              </a:rPr>
              <a:t>length</a:t>
            </a:r>
            <a:r>
              <a:rPr sz="1100" spc="-10" dirty="0">
                <a:latin typeface="LM Sans 10"/>
                <a:cs typeface="LM Sans 10"/>
              </a:rPr>
              <a:t>)</a:t>
            </a:r>
            <a:endParaRPr sz="11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/>
              <p:nvPr/>
            </p:nvSpPr>
            <p:spPr>
              <a:xfrm>
                <a:off x="821676" y="2636100"/>
                <a:ext cx="3241040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3241040" h="330835">
                    <a:moveTo>
                      <a:pt x="3240455" y="0"/>
                    </a:moveTo>
                    <a:lnTo>
                      <a:pt x="0" y="0"/>
                    </a:lnTo>
                    <a:lnTo>
                      <a:pt x="0" y="330835"/>
                    </a:lnTo>
                    <a:lnTo>
                      <a:pt x="3240455" y="330835"/>
                    </a:lnTo>
                    <a:lnTo>
                      <a:pt x="3240455" y="0"/>
                    </a:lnTo>
                    <a:close/>
                  </a:path>
                </a:pathLst>
              </a:custGeom>
              <a:solidFill>
                <a:srgbClr val="D8D8FF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900" dirty="0"/>
              </a:p>
            </p:txBody>
          </p:sp>
        </mc:Choice>
        <mc:Fallback xmlns="">
          <p:sp>
            <p:nvSpPr>
              <p:cNvPr id="15" name="objec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636100"/>
                <a:ext cx="3241040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3241040" h="330835">
                    <a:moveTo>
                      <a:pt x="3240455" y="0"/>
                    </a:moveTo>
                    <a:lnTo>
                      <a:pt x="0" y="0"/>
                    </a:lnTo>
                    <a:lnTo>
                      <a:pt x="0" y="330835"/>
                    </a:lnTo>
                    <a:lnTo>
                      <a:pt x="3240455" y="330835"/>
                    </a:lnTo>
                    <a:lnTo>
                      <a:pt x="3240455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143636" b="-2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43"/>
          <p:cNvSpPr txBox="1"/>
          <p:nvPr/>
        </p:nvSpPr>
        <p:spPr>
          <a:xfrm>
            <a:off x="4303014" y="3081729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LM Sans 10"/>
                <a:cs typeface="LM Sans 10"/>
              </a:rPr>
              <a:t>3</a:t>
            </a:r>
            <a:endParaRPr sz="1100">
              <a:latin typeface="LM Sans 10"/>
              <a:cs typeface="LM Sans 1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7A3CA-C75D-49A9-A99E-16DA4A8E5B53}"/>
                  </a:ext>
                </a:extLst>
              </p:cNvPr>
              <p:cNvSpPr txBox="1"/>
              <p:nvPr/>
            </p:nvSpPr>
            <p:spPr>
              <a:xfrm>
                <a:off x="95250" y="3081729"/>
                <a:ext cx="4182694" cy="379021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with equality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(triangle inequality)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7A3CA-C75D-49A9-A99E-16DA4A8E5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3081729"/>
                <a:ext cx="4182694" cy="379021"/>
              </a:xfrm>
              <a:prstGeom prst="rect">
                <a:avLst/>
              </a:prstGeom>
              <a:blipFill>
                <a:blip r:embed="rId7"/>
                <a:stretch>
                  <a:fillRect t="-6452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B87B3-E9CE-40F7-931D-DCDF854BF7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lang="en-US" spc="-50" smtClean="0"/>
              <a:t>8</a:t>
            </a:fld>
            <a:endParaRPr lang="en-US" spc="-50" dirty="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67154"/>
            <a:ext cx="609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M Sans 10"/>
                <a:cs typeface="LM Sans 10"/>
              </a:rPr>
              <a:t>As</a:t>
            </a:r>
            <a:r>
              <a:rPr sz="1100" spc="-30" dirty="0">
                <a:latin typeface="LM Sans 10"/>
                <a:cs typeface="LM Sans 10"/>
              </a:rPr>
              <a:t> </a:t>
            </a:r>
            <a:r>
              <a:rPr sz="1100" spc="-10" dirty="0">
                <a:latin typeface="LM Sans 10"/>
                <a:cs typeface="LM Sans 10"/>
              </a:rPr>
              <a:t>before,</a:t>
            </a:r>
            <a:endParaRPr sz="1100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8000" y="969772"/>
            <a:ext cx="1052195" cy="172720"/>
          </a:xfrm>
          <a:custGeom>
            <a:avLst/>
            <a:gdLst/>
            <a:ahLst/>
            <a:cxnLst/>
            <a:rect l="l" t="t" r="r" b="b"/>
            <a:pathLst>
              <a:path w="1052195" h="172719">
                <a:moveTo>
                  <a:pt x="1051991" y="0"/>
                </a:moveTo>
                <a:lnTo>
                  <a:pt x="0" y="0"/>
                </a:lnTo>
                <a:lnTo>
                  <a:pt x="0" y="172123"/>
                </a:lnTo>
                <a:lnTo>
                  <a:pt x="1051991" y="172123"/>
                </a:lnTo>
                <a:lnTo>
                  <a:pt x="1051991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47294" y="878088"/>
                <a:ext cx="3246755" cy="507365"/>
              </a:xfrm>
              <a:prstGeom prst="rect">
                <a:avLst/>
              </a:prstGeom>
            </p:spPr>
            <p:txBody>
              <a:bodyPr vert="horz" wrap="square" lIns="0" tIns="85725" rIns="0" bIns="0" rtlCol="0">
                <a:spAutoFit/>
              </a:bodyPr>
              <a:lstStyle/>
              <a:p>
                <a:pPr marL="1607185">
                  <a:lnSpc>
                    <a:spcPct val="100000"/>
                  </a:lnSpc>
                  <a:spcBef>
                    <a:spcPts val="6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 panose="02040503050406030204" pitchFamily="18" charset="0"/>
                          <a:cs typeface="LM Sans 10"/>
                        </a:rPr>
                        <m:t>𝑓</m:t>
                      </m:r>
                      <m:r>
                        <a:rPr lang="en-US" sz="1100" i="1" spc="-1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:</m:t>
                      </m:r>
                      <m:r>
                        <a:rPr lang="en-US" sz="1100" i="1" spc="-10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cs typeface="LM Sans 10"/>
                        </a:rPr>
                        <m:t>𝑋</m:t>
                      </m:r>
                      <m:r>
                        <a:rPr lang="en-US" sz="1100" i="1" spc="75" dirty="0">
                          <a:latin typeface="Cambria Math" panose="02040503050406030204" pitchFamily="18" charset="0"/>
                          <a:cs typeface="LM Sans 10"/>
                        </a:rPr>
                        <m:t> </m:t>
                      </m:r>
                      <m:r>
                        <a:rPr lang="en-US" sz="1100" i="1" spc="260" dirty="0">
                          <a:latin typeface="Cambria Math" panose="02040503050406030204" pitchFamily="18" charset="0"/>
                          <a:cs typeface="DejaVu Sans Condensed"/>
                        </a:rPr>
                        <m:t>→</m:t>
                      </m:r>
                      <m:r>
                        <a:rPr lang="en-US" sz="1100" i="1" spc="-20" dirty="0">
                          <a:latin typeface="Cambria Math" panose="02040503050406030204" pitchFamily="18" charset="0"/>
                          <a:cs typeface="DejaVu Sans Condensed"/>
                        </a:rPr>
                        <m:t> </m:t>
                      </m:r>
                      <m:r>
                        <a:rPr lang="en-US" sz="1100" i="1" spc="-2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ejaVu Sans Condensed"/>
                        </a:rPr>
                        <m:t>ℝ</m:t>
                      </m:r>
                    </m:oMath>
                  </m:oMathPara>
                </a14:m>
                <a:endParaRPr sz="1100" dirty="0">
                  <a:latin typeface="LM Sans 10"/>
                  <a:cs typeface="LM Sans 1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</a:pPr>
                <a:r>
                  <a:rPr sz="1100" dirty="0">
                    <a:latin typeface="LM Sans 10"/>
                    <a:cs typeface="LM Sans 10"/>
                  </a:rPr>
                  <a:t>We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will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assume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that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our</a:t>
                </a:r>
                <a:r>
                  <a:rPr sz="1100" spc="-40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optimization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problem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(P)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dirty="0">
                    <a:latin typeface="LM Sans 10"/>
                    <a:cs typeface="LM Sans 10"/>
                  </a:rPr>
                  <a:t>is</a:t>
                </a:r>
                <a:r>
                  <a:rPr sz="1100" spc="-35" dirty="0">
                    <a:latin typeface="LM Sans 10"/>
                    <a:cs typeface="LM Sans 10"/>
                  </a:rPr>
                  <a:t> </a:t>
                </a:r>
                <a:r>
                  <a:rPr sz="1100" spc="-25" dirty="0">
                    <a:latin typeface="LM Sans 10"/>
                    <a:cs typeface="LM Sans 10"/>
                  </a:rPr>
                  <a:t>to</a:t>
                </a:r>
                <a:endParaRPr sz="1100" dirty="0">
                  <a:latin typeface="LM Sans 10"/>
                  <a:cs typeface="LM Sans 10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4" y="878088"/>
                <a:ext cx="3246755" cy="507365"/>
              </a:xfrm>
              <a:prstGeom prst="rect">
                <a:avLst/>
              </a:prstGeom>
              <a:blipFill>
                <a:blip r:embed="rId2"/>
                <a:stretch>
                  <a:fillRect l="-2439" b="-15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/>
          <p:nvPr/>
        </p:nvSpPr>
        <p:spPr>
          <a:xfrm>
            <a:off x="1354759" y="1531251"/>
            <a:ext cx="1898650" cy="214629"/>
          </a:xfrm>
          <a:custGeom>
            <a:avLst/>
            <a:gdLst/>
            <a:ahLst/>
            <a:cxnLst/>
            <a:rect l="l" t="t" r="r" b="b"/>
            <a:pathLst>
              <a:path w="1898650" h="214630">
                <a:moveTo>
                  <a:pt x="1898484" y="0"/>
                </a:moveTo>
                <a:lnTo>
                  <a:pt x="0" y="0"/>
                </a:lnTo>
                <a:lnTo>
                  <a:pt x="0" y="214464"/>
                </a:lnTo>
                <a:lnTo>
                  <a:pt x="1898484" y="214464"/>
                </a:lnTo>
                <a:lnTo>
                  <a:pt x="1898484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83640">
              <a:lnSpc>
                <a:spcPct val="100000"/>
              </a:lnSpc>
              <a:spcBef>
                <a:spcPts val="90"/>
              </a:spcBef>
            </a:pPr>
            <a:r>
              <a:rPr dirty="0"/>
              <a:t>minimize</a:t>
            </a:r>
            <a:r>
              <a:rPr spc="-40" dirty="0"/>
              <a:t> </a:t>
            </a:r>
            <a:r>
              <a:rPr i="1" spc="-10" dirty="0">
                <a:latin typeface="LM Sans 10"/>
                <a:cs typeface="LM Sans 10"/>
              </a:rPr>
              <a:t>f</a:t>
            </a:r>
            <a:r>
              <a:rPr i="1" spc="-130" dirty="0">
                <a:latin typeface="LM Sans 10"/>
                <a:cs typeface="LM Sans 10"/>
              </a:rPr>
              <a:t> </a:t>
            </a:r>
            <a:r>
              <a:rPr spc="-10" dirty="0"/>
              <a:t>(</a:t>
            </a:r>
            <a:r>
              <a:rPr i="1" spc="-10" dirty="0">
                <a:latin typeface="LM Sans 10"/>
                <a:cs typeface="LM Sans 10"/>
              </a:rPr>
              <a:t>x</a:t>
            </a:r>
            <a:r>
              <a:rPr i="1" spc="-270" dirty="0">
                <a:latin typeface="LM Sans 10"/>
                <a:cs typeface="LM Sans 10"/>
              </a:rPr>
              <a:t> </a:t>
            </a:r>
            <a:r>
              <a:rPr dirty="0"/>
              <a:t>)</a:t>
            </a:r>
            <a:r>
              <a:rPr spc="-15" dirty="0"/>
              <a:t> </a:t>
            </a:r>
            <a:r>
              <a:rPr dirty="0"/>
              <a:t>over</a:t>
            </a:r>
            <a:r>
              <a:rPr spc="-15" dirty="0"/>
              <a:t> </a:t>
            </a:r>
            <a:r>
              <a:rPr i="1" dirty="0">
                <a:latin typeface="LM Sans 10"/>
                <a:cs typeface="LM Sans 10"/>
              </a:rPr>
              <a:t>x</a:t>
            </a:r>
            <a:r>
              <a:rPr i="1" spc="20" dirty="0">
                <a:latin typeface="LM Sans 10"/>
                <a:cs typeface="LM Sans 10"/>
              </a:rPr>
              <a:t> </a:t>
            </a:r>
            <a:r>
              <a:rPr i="1" spc="-145" dirty="0">
                <a:latin typeface="DejaVu Sans Condensed"/>
                <a:cs typeface="DejaVu Sans Condensed"/>
              </a:rPr>
              <a:t>∈</a:t>
            </a:r>
            <a:r>
              <a:rPr i="1" spc="-15" dirty="0">
                <a:latin typeface="DejaVu Sans Condensed"/>
                <a:cs typeface="DejaVu Sans Condensed"/>
              </a:rPr>
              <a:t> </a:t>
            </a:r>
            <a:r>
              <a:rPr i="1" spc="-20" dirty="0">
                <a:latin typeface="LM Sans 10"/>
                <a:cs typeface="LM Sans 10"/>
              </a:rPr>
              <a:t>X</a:t>
            </a:r>
            <a:r>
              <a:rPr i="1" spc="-220" dirty="0">
                <a:latin typeface="LM Sans 10"/>
                <a:cs typeface="LM Sans 10"/>
              </a:rPr>
              <a:t> </a:t>
            </a:r>
            <a:r>
              <a:rPr spc="-50" dirty="0"/>
              <a:t>.</a:t>
            </a:r>
          </a:p>
          <a:p>
            <a:pPr marL="12700" marR="5080">
              <a:lnSpc>
                <a:spcPct val="102600"/>
              </a:lnSpc>
              <a:spcBef>
                <a:spcPts val="1095"/>
              </a:spcBef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function</a:t>
            </a:r>
            <a:r>
              <a:rPr spc="-30" dirty="0"/>
              <a:t> </a:t>
            </a:r>
            <a:r>
              <a:rPr i="1" dirty="0">
                <a:latin typeface="LM Sans 10"/>
                <a:cs typeface="LM Sans 10"/>
              </a:rPr>
              <a:t>f</a:t>
            </a:r>
            <a:r>
              <a:rPr i="1" spc="185" dirty="0">
                <a:latin typeface="LM Sans 10"/>
                <a:cs typeface="LM Sans 10"/>
              </a:rPr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called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b="1" dirty="0">
                <a:latin typeface="LM Sans 10"/>
                <a:cs typeface="LM Sans 10"/>
              </a:rPr>
              <a:t>objective</a:t>
            </a:r>
            <a:r>
              <a:rPr b="1" spc="-30" dirty="0">
                <a:latin typeface="LM Sans 10"/>
                <a:cs typeface="LM Sans 10"/>
              </a:rPr>
              <a:t> </a:t>
            </a:r>
            <a:r>
              <a:rPr b="1" dirty="0">
                <a:latin typeface="LM Sans 10"/>
                <a:cs typeface="LM Sans 10"/>
              </a:rPr>
              <a:t>function</a:t>
            </a:r>
            <a:r>
              <a:rPr dirty="0"/>
              <a:t>.</a:t>
            </a:r>
            <a:r>
              <a:rPr spc="8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solutions</a:t>
            </a:r>
            <a:r>
              <a:rPr spc="-25" dirty="0"/>
              <a:t> to </a:t>
            </a:r>
            <a:r>
              <a:rPr dirty="0"/>
              <a:t>(P),</a:t>
            </a:r>
            <a:r>
              <a:rPr spc="-40" dirty="0"/>
              <a:t> </a:t>
            </a:r>
            <a:r>
              <a:rPr dirty="0"/>
              <a:t>which</a:t>
            </a:r>
            <a:r>
              <a:rPr spc="-30" dirty="0"/>
              <a:t> </a:t>
            </a:r>
            <a:r>
              <a:rPr dirty="0"/>
              <a:t>are</a:t>
            </a:r>
            <a:r>
              <a:rPr spc="-25" dirty="0"/>
              <a:t> </a:t>
            </a:r>
            <a:r>
              <a:rPr i="1" spc="-10" dirty="0">
                <a:latin typeface="LM Sans 10"/>
                <a:cs typeface="LM Sans 10"/>
              </a:rPr>
              <a:t>vectors/points</a:t>
            </a:r>
            <a:r>
              <a:rPr i="1" spc="-30" dirty="0">
                <a:latin typeface="LM Sans 10"/>
                <a:cs typeface="LM Sans 10"/>
              </a:rPr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i="1" spc="-20" dirty="0">
                <a:latin typeface="LM Sans 10"/>
                <a:cs typeface="LM Sans 10"/>
              </a:rPr>
              <a:t>X</a:t>
            </a:r>
            <a:r>
              <a:rPr i="1" spc="-220" dirty="0">
                <a:latin typeface="LM Sans 10"/>
                <a:cs typeface="LM Sans 10"/>
              </a:rPr>
              <a:t> </a:t>
            </a:r>
            <a:r>
              <a:rPr dirty="0"/>
              <a:t>,</a:t>
            </a:r>
            <a:r>
              <a:rPr spc="-25" dirty="0"/>
              <a:t> </a:t>
            </a:r>
            <a:r>
              <a:rPr dirty="0"/>
              <a:t>are</a:t>
            </a:r>
            <a:r>
              <a:rPr spc="-30" dirty="0"/>
              <a:t> </a:t>
            </a:r>
            <a:r>
              <a:rPr dirty="0"/>
              <a:t>called</a:t>
            </a:r>
            <a:r>
              <a:rPr spc="-30" dirty="0"/>
              <a:t> </a:t>
            </a:r>
            <a:r>
              <a:rPr b="1" dirty="0">
                <a:latin typeface="LM Sans 10"/>
                <a:cs typeface="LM Sans 10"/>
              </a:rPr>
              <a:t>minimizers</a:t>
            </a:r>
            <a:r>
              <a:rPr dirty="0"/>
              <a:t>.</a:t>
            </a:r>
            <a:r>
              <a:rPr spc="85" dirty="0"/>
              <a:t> </a:t>
            </a:r>
            <a:r>
              <a:rPr spc="-25" dirty="0"/>
              <a:t>The </a:t>
            </a:r>
            <a:r>
              <a:rPr dirty="0"/>
              <a:t>best</a:t>
            </a:r>
            <a:r>
              <a:rPr spc="-35" dirty="0"/>
              <a:t> </a:t>
            </a:r>
            <a:r>
              <a:rPr dirty="0"/>
              <a:t>possible</a:t>
            </a:r>
            <a:r>
              <a:rPr spc="-30" dirty="0"/>
              <a:t> </a:t>
            </a:r>
            <a:r>
              <a:rPr dirty="0"/>
              <a:t>value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b="1" dirty="0">
                <a:latin typeface="LM Sans 10"/>
                <a:cs typeface="LM Sans 10"/>
              </a:rPr>
              <a:t>minimum</a:t>
            </a:r>
            <a:r>
              <a:rPr b="1" spc="-70" dirty="0">
                <a:latin typeface="LM Sans 10"/>
                <a:cs typeface="LM Sans 10"/>
              </a:rPr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b="1" dirty="0">
                <a:latin typeface="LM Sans 10"/>
                <a:cs typeface="LM Sans 10"/>
              </a:rPr>
              <a:t>minimal/optimal</a:t>
            </a:r>
            <a:r>
              <a:rPr b="1" spc="-35" dirty="0">
                <a:latin typeface="LM Sans 10"/>
                <a:cs typeface="LM Sans 10"/>
              </a:rPr>
              <a:t> </a:t>
            </a:r>
            <a:r>
              <a:rPr b="1" spc="-10" dirty="0">
                <a:latin typeface="LM Sans 10"/>
                <a:cs typeface="LM Sans 10"/>
              </a:rPr>
              <a:t>value</a:t>
            </a:r>
            <a:r>
              <a:rPr spc="-10" dirty="0"/>
              <a:t>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272686" y="3099143"/>
            <a:ext cx="155575" cy="177165"/>
            <a:chOff x="4272686" y="3099143"/>
            <a:chExt cx="155575" cy="177165"/>
          </a:xfrm>
        </p:grpSpPr>
        <p:sp>
          <p:nvSpPr>
            <p:cNvPr id="9" name="object 9"/>
            <p:cNvSpPr/>
            <p:nvPr/>
          </p:nvSpPr>
          <p:spPr>
            <a:xfrm>
              <a:off x="4272686" y="31016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5226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25467" y="310167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1718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2686" y="327347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ts val="115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  <p:transition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5659</Words>
  <Application>Microsoft Office PowerPoint</Application>
  <PresentationFormat>Custom</PresentationFormat>
  <Paragraphs>629</Paragraphs>
  <Slides>63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7" baseType="lpstr">
      <vt:lpstr>Arial</vt:lpstr>
      <vt:lpstr>Arial Unicode MS</vt:lpstr>
      <vt:lpstr>Calibri</vt:lpstr>
      <vt:lpstr>Calibri Light</vt:lpstr>
      <vt:lpstr>Cambria Math</vt:lpstr>
      <vt:lpstr>DejaVu Sans</vt:lpstr>
      <vt:lpstr>DejaVu Sans Condensed</vt:lpstr>
      <vt:lpstr>DejaVu Serif Condensed</vt:lpstr>
      <vt:lpstr>EB Garamond 08</vt:lpstr>
      <vt:lpstr>Georgia</vt:lpstr>
      <vt:lpstr>LM Mono 10</vt:lpstr>
      <vt:lpstr>LM Mono Prop 10</vt:lpstr>
      <vt:lpstr>LM Sans 10</vt:lpstr>
      <vt:lpstr>LM Sans 12</vt:lpstr>
      <vt:lpstr>LM Sans 17</vt:lpstr>
      <vt:lpstr>LM Sans 8</vt:lpstr>
      <vt:lpstr>LM Sans 9</vt:lpstr>
      <vt:lpstr>Times New Roman</vt:lpstr>
      <vt:lpstr>Trebuchet MS</vt:lpstr>
      <vt:lpstr>Verdana</vt:lpstr>
      <vt:lpstr>Office Theme</vt:lpstr>
      <vt:lpstr>1_Office Theme</vt:lpstr>
      <vt:lpstr>2_Office Theme</vt:lpstr>
      <vt:lpstr>Equation</vt:lpstr>
      <vt:lpstr>DATA 585 Optimization</vt:lpstr>
      <vt:lpstr>Menu: 1D</vt:lpstr>
      <vt:lpstr>Lab 2</vt:lpstr>
      <vt:lpstr>Gradient</vt:lpstr>
      <vt:lpstr>Hessian</vt:lpstr>
      <vt:lpstr>PowerPoint Presentation</vt:lpstr>
      <vt:lpstr>From R to Rd</vt:lpstr>
      <vt:lpstr>X = Rd</vt:lpstr>
      <vt:lpstr>Optimization</vt:lpstr>
      <vt:lpstr>Example</vt:lpstr>
      <vt:lpstr>Example (continued)</vt:lpstr>
      <vt:lpstr>Calculus (in Rd ) revisited</vt:lpstr>
      <vt:lpstr>The gradient and Fermat’s rule</vt:lpstr>
      <vt:lpstr>Partial derivatives</vt:lpstr>
      <vt:lpstr>Example (continued)</vt:lpstr>
      <vt:lpstr>The Hessian</vt:lpstr>
      <vt:lpstr>Positive semidefinite Matrices</vt:lpstr>
      <vt:lpstr>Convex functions on X</vt:lpstr>
      <vt:lpstr>Example (continued)</vt:lpstr>
      <vt:lpstr>Convex functions rock — general functions don’t!</vt:lpstr>
      <vt:lpstr>Domains smaller than the entire space</vt:lpstr>
      <vt:lpstr>Strict convexity</vt:lpstr>
      <vt:lpstr>Positive definite Matrices</vt:lpstr>
      <vt:lpstr>WolframAlpha Cheat Sheet</vt:lpstr>
      <vt:lpstr>Minimization Algorithms</vt:lpstr>
      <vt:lpstr>Minimization algorithms</vt:lpstr>
      <vt:lpstr>Descent direction and gradient descent</vt:lpstr>
      <vt:lpstr>Finding tn (Lipschitz-derivative case)</vt:lpstr>
      <vt:lpstr>Finding tn using backtracking</vt:lpstr>
      <vt:lpstr>Finding tn using an “inner” minimization</vt:lpstr>
      <vt:lpstr>Rosenbrock function</vt:lpstr>
      <vt:lpstr>Roots of the gradient</vt:lpstr>
      <vt:lpstr>Newton’s method for finding stationary points</vt:lpstr>
      <vt:lpstr>The BFGS method</vt:lpstr>
      <vt:lpstr>the Father of floating point 1989 Turing award</vt:lpstr>
      <vt:lpstr>Class Goals</vt:lpstr>
      <vt:lpstr>Optimization</vt:lpstr>
      <vt:lpstr>Intuition</vt:lpstr>
      <vt:lpstr>WRONG</vt:lpstr>
      <vt:lpstr>How do you explain?</vt:lpstr>
      <vt:lpstr>f=-3; for i=1:LIMIT   f=1.4*f-0.2*f^2+3;   printf("%3.0f, f=%2.20f\n",i,f); end;</vt:lpstr>
      <vt:lpstr>We got a problem</vt:lpstr>
      <vt:lpstr>Java investigation</vt:lpstr>
      <vt:lpstr>Solve</vt:lpstr>
      <vt:lpstr>Solve (cont)</vt:lpstr>
      <vt:lpstr>Issues</vt:lpstr>
      <vt:lpstr>What to watch out for</vt:lpstr>
      <vt:lpstr>Cancellation</vt:lpstr>
      <vt:lpstr>Question: the issue with 0/0</vt:lpstr>
      <vt:lpstr>LANCELOT Optimization library</vt:lpstr>
      <vt:lpstr>Computer Arithmetic</vt:lpstr>
      <vt:lpstr>IEEE 754-2008 Binary floating point arithmetic standard</vt:lpstr>
      <vt:lpstr>Example</vt:lpstr>
      <vt:lpstr>Discrete Representation</vt:lpstr>
      <vt:lpstr>Core principle: do not interrupt computation</vt:lpstr>
      <vt:lpstr>Errors</vt:lpstr>
      <vt:lpstr>Comparison summary</vt:lpstr>
      <vt:lpstr>How do you explain?</vt:lpstr>
      <vt:lpstr>How do you explain?</vt:lpstr>
      <vt:lpstr>How do you explain?</vt:lpstr>
      <vt:lpstr>How do you explain?</vt:lpstr>
      <vt:lpstr>f=-3; for i=1:LIMIT   f=1.4*f-0.2*f^2+3;   printf("%3.0f, f=%2.20f\n",i,f); end;</vt:lpstr>
      <vt:lpstr>Selected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Multi-dimensional Optimization</dc:title>
  <dc:creator>Lucet, Yves</dc:creator>
  <cp:lastModifiedBy>Lucet, Yves</cp:lastModifiedBy>
  <cp:revision>20</cp:revision>
  <dcterms:created xsi:type="dcterms:W3CDTF">2024-03-22T00:52:58Z</dcterms:created>
  <dcterms:modified xsi:type="dcterms:W3CDTF">2024-04-03T16:56:46Z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2023-02-21T00:00:00Z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2024-03-22T00:00:00Z</vt:filetime>
  </property>
  <property fmtid="{D5CDD505-2E9C-101B-9397-08002B2CF9AE}" pid="5" name="PTEX.Fullbanner">
    <vt:lpwstr>This is pdfTeX, Version 3.141592653-2.6-1.40.22 (TeX Live 2021) kpathsea version 6.3.3</vt:lpwstr>
  </property>
  <property fmtid="{D5CDD505-2E9C-101B-9397-08002B2CF9AE}" pid="6" name="Producer">
    <vt:lpwstr>3-Heights(TM) PDF Security Shell 4.8.25.2 (http://www.pdf-tools.com)</vt:lpwstr>
  </property>
</Properties>
</file>